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2"/>
    <p:sldId id="279" r:id="rId3"/>
    <p:sldId id="280" r:id="rId4"/>
  </p:sldIdLst>
  <p:sldSz cx="18288000" cy="10287000"/>
  <p:notesSz cx="6797675" cy="9926638"/>
  <p:embeddedFontLst>
    <p:embeddedFont>
      <p:font typeface="Canva Sans Medium" panose="020B0604020202020204" charset="0"/>
      <p:regular r:id="rId6"/>
    </p:embeddedFont>
    <p:embeddedFont>
      <p:font typeface="KG Primary Penmanship" panose="020B0604020202020204" charset="0"/>
      <p:regular r:id="rId7"/>
    </p:embeddedFont>
    <p:embeddedFont>
      <p:font typeface="Open Sans" panose="020B0606030504020204" pitchFamily="34" charset="0"/>
      <p:regular r:id="rId8"/>
      <p:bold r:id="rId9"/>
      <p:italic r:id="rId10"/>
      <p:boldItalic r:id="rId11"/>
    </p:embeddedFont>
    <p:embeddedFont>
      <p:font typeface="Raleway" pitchFamily="2" charset="0"/>
      <p:regular r:id="rId12"/>
      <p:bold r:id="rId13"/>
      <p:italic r:id="rId14"/>
      <p:boldItalic r:id="rId15"/>
    </p:embeddedFont>
    <p:embeddedFont>
      <p:font typeface="Raleway Bold" charset="0"/>
      <p:regular r:id="rId16"/>
    </p:embeddedFont>
    <p:embeddedFont>
      <p:font typeface="Sensei"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0D9"/>
    <a:srgbClr val="F69133"/>
    <a:srgbClr val="F68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914" autoAdjust="0"/>
  </p:normalViewPr>
  <p:slideViewPr>
    <p:cSldViewPr>
      <p:cViewPr varScale="1">
        <p:scale>
          <a:sx n="41" d="100"/>
          <a:sy n="41" d="100"/>
        </p:scale>
        <p:origin x="163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pp, E.M. (Eva)" userId="49f0d97b-5634-49b6-afe1-a5318aebf4ac" providerId="ADAL" clId="{E22D703D-F5B4-4B33-B63E-B5F48253DAD3}"/>
    <pc:docChg chg="modSld">
      <pc:chgData name="Knopp, E.M. (Eva)" userId="49f0d97b-5634-49b6-afe1-a5318aebf4ac" providerId="ADAL" clId="{E22D703D-F5B4-4B33-B63E-B5F48253DAD3}" dt="2024-11-04T16:13:09.368" v="20" actId="20577"/>
      <pc:docMkLst>
        <pc:docMk/>
      </pc:docMkLst>
      <pc:sldChg chg="modSp mod">
        <pc:chgData name="Knopp, E.M. (Eva)" userId="49f0d97b-5634-49b6-afe1-a5318aebf4ac" providerId="ADAL" clId="{E22D703D-F5B4-4B33-B63E-B5F48253DAD3}" dt="2024-11-04T16:13:09.368" v="20" actId="20577"/>
        <pc:sldMkLst>
          <pc:docMk/>
          <pc:sldMk cId="3347525623" sldId="280"/>
        </pc:sldMkLst>
        <pc:spChg chg="mod">
          <ac:chgData name="Knopp, E.M. (Eva)" userId="49f0d97b-5634-49b6-afe1-a5318aebf4ac" providerId="ADAL" clId="{E22D703D-F5B4-4B33-B63E-B5F48253DAD3}" dt="2024-11-04T16:13:09.368" v="20" actId="20577"/>
          <ac:spMkLst>
            <pc:docMk/>
            <pc:sldMk cId="3347525623" sldId="28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27546" cy="372249"/>
          </a:xfrm>
          <a:prstGeom prst="rect">
            <a:avLst/>
          </a:prstGeom>
        </p:spPr>
        <p:txBody>
          <a:bodyPr vert="horz" lIns="95562" tIns="47781" rIns="95562" bIns="47781" rtlCol="0"/>
          <a:lstStyle>
            <a:lvl1pPr algn="l">
              <a:defRPr sz="1300"/>
            </a:lvl1pPr>
          </a:lstStyle>
          <a:p>
            <a:endParaRPr lang="cs-CZ"/>
          </a:p>
        </p:txBody>
      </p:sp>
      <p:sp>
        <p:nvSpPr>
          <p:cNvPr id="3" name="Date Placeholder 2"/>
          <p:cNvSpPr>
            <a:spLocks noGrp="1"/>
          </p:cNvSpPr>
          <p:nvPr>
            <p:ph type="dt" idx="1"/>
          </p:nvPr>
        </p:nvSpPr>
        <p:spPr>
          <a:xfrm>
            <a:off x="5134449" y="1"/>
            <a:ext cx="3927546" cy="372249"/>
          </a:xfrm>
          <a:prstGeom prst="rect">
            <a:avLst/>
          </a:prstGeom>
        </p:spPr>
        <p:txBody>
          <a:bodyPr vert="horz" lIns="95562" tIns="47781" rIns="95562" bIns="47781" rtlCol="0"/>
          <a:lstStyle>
            <a:lvl1pPr algn="r">
              <a:defRPr sz="1300"/>
            </a:lvl1pPr>
          </a:lstStyle>
          <a:p>
            <a:fld id="{B7268E1E-0E44-426D-905E-8AD9B19D2182}" type="datetimeFigureOut">
              <a:rPr lang="cs-CZ" smtClean="0"/>
              <a:t>04.11.2024</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5562" tIns="47781" rIns="95562" bIns="47781" rtlCol="0" anchor="ctr"/>
          <a:lstStyle/>
          <a:p>
            <a:endParaRPr lang="cs-CZ"/>
          </a:p>
        </p:txBody>
      </p:sp>
      <p:sp>
        <p:nvSpPr>
          <p:cNvPr id="5" name="Notes Placeholder 4"/>
          <p:cNvSpPr>
            <a:spLocks noGrp="1"/>
          </p:cNvSpPr>
          <p:nvPr>
            <p:ph type="body" sz="quarter" idx="3"/>
          </p:nvPr>
        </p:nvSpPr>
        <p:spPr>
          <a:xfrm>
            <a:off x="906357" y="3529472"/>
            <a:ext cx="7250854" cy="3345070"/>
          </a:xfrm>
          <a:prstGeom prst="rect">
            <a:avLst/>
          </a:prstGeom>
        </p:spPr>
        <p:txBody>
          <a:bodyPr vert="horz" lIns="95562" tIns="47781" rIns="95562"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058943"/>
            <a:ext cx="3927546" cy="370526"/>
          </a:xfrm>
          <a:prstGeom prst="rect">
            <a:avLst/>
          </a:prstGeom>
        </p:spPr>
        <p:txBody>
          <a:bodyPr vert="horz" lIns="95562" tIns="47781" rIns="95562" bIns="47781" rtlCol="0" anchor="b"/>
          <a:lstStyle>
            <a:lvl1pPr algn="l">
              <a:defRPr sz="1300"/>
            </a:lvl1pPr>
          </a:lstStyle>
          <a:p>
            <a:endParaRPr lang="cs-CZ"/>
          </a:p>
        </p:txBody>
      </p:sp>
      <p:sp>
        <p:nvSpPr>
          <p:cNvPr id="7" name="Slide Number Placeholder 6"/>
          <p:cNvSpPr>
            <a:spLocks noGrp="1"/>
          </p:cNvSpPr>
          <p:nvPr>
            <p:ph type="sldNum" sz="quarter" idx="5"/>
          </p:nvPr>
        </p:nvSpPr>
        <p:spPr>
          <a:xfrm>
            <a:off x="5134449" y="7058943"/>
            <a:ext cx="3927546" cy="370526"/>
          </a:xfrm>
          <a:prstGeom prst="rect">
            <a:avLst/>
          </a:prstGeom>
        </p:spPr>
        <p:txBody>
          <a:bodyPr vert="horz" lIns="95562" tIns="47781" rIns="95562" bIns="4778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55813" y="555625"/>
            <a:ext cx="4953000" cy="2787650"/>
          </a:xfrm>
        </p:spPr>
      </p:sp>
      <p:sp>
        <p:nvSpPr>
          <p:cNvPr id="3" name="Tijdelijke aanduiding voor notities 2"/>
          <p:cNvSpPr>
            <a:spLocks noGrp="1"/>
          </p:cNvSpPr>
          <p:nvPr>
            <p:ph type="body" idx="1"/>
          </p:nvPr>
        </p:nvSpPr>
        <p:spPr/>
        <p:txBody>
          <a:bodyPr/>
          <a:lstStyle/>
          <a:p>
            <a:pPr marL="0" indent="0" defTabSz="955613">
              <a:buFontTx/>
              <a:buNone/>
              <a:defRPr/>
            </a:pPr>
            <a:endParaRPr lang="nl-NL" noProof="0" dirty="0"/>
          </a:p>
          <a:p>
            <a:pPr marL="171450" marR="0" lvl="0" indent="-171450" algn="l" defTabSz="955613"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nl-NL" noProof="0" dirty="0">
              <a:sym typeface="Wingdings" panose="05000000000000000000" pitchFamily="2" charset="2"/>
            </a:endParaRPr>
          </a:p>
          <a:p>
            <a:pPr marL="0" indent="0" defTabSz="955613">
              <a:buFontTx/>
              <a:buNone/>
              <a:defRPr/>
            </a:pPr>
            <a:endParaRPr lang="nl-NL" noProof="0"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08824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55813" y="555625"/>
            <a:ext cx="4953000" cy="2787650"/>
          </a:xfrm>
        </p:spPr>
      </p:sp>
      <p:sp>
        <p:nvSpPr>
          <p:cNvPr id="3" name="Tijdelijke aanduiding voor notities 2"/>
          <p:cNvSpPr>
            <a:spLocks noGrp="1"/>
          </p:cNvSpPr>
          <p:nvPr>
            <p:ph type="body" idx="1"/>
          </p:nvPr>
        </p:nvSpPr>
        <p:spPr/>
        <p:txBody>
          <a:bodyPr/>
          <a:lstStyle/>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i="1" noProof="0" dirty="0">
                <a:sym typeface="Wingdings" panose="05000000000000000000" pitchFamily="2" charset="2"/>
              </a:rPr>
              <a:t>VOORMETING BEGELEIDEND INTERESSE-ONDERZOEK: </a:t>
            </a:r>
          </a:p>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i="1" noProof="0" dirty="0">
                <a:sym typeface="Wingdings" panose="05000000000000000000" pitchFamily="2" charset="2"/>
              </a:rPr>
              <a:t>Ben je gevraagd om voor het begeleidend interesse-onderzoek bij de voormeeting mee te doen?  </a:t>
            </a:r>
            <a:r>
              <a:rPr lang="nl-NL" i="1" noProof="0" dirty="0">
                <a:sym typeface="Wingdings" panose="05000000000000000000" pitchFamily="2" charset="2"/>
              </a:rPr>
              <a:t>- Dan vindt je alle instructies voor de kinderen op deze slide. De voormeting duurt ca. 10 minuten. Doe de voormeting het best tenminste een dag voor 12 november. Dan kan je zo de kinderen al enthousiast maken voor het onderzoek. </a:t>
            </a:r>
          </a:p>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i="1" noProof="0" dirty="0">
                <a:sym typeface="Wingdings" panose="05000000000000000000" pitchFamily="2" charset="2"/>
              </a:rPr>
              <a:t> In de vragenlijst moeten de kinderen de schoolcode (BRIN-nummer) van de school invoeren. Schrijf ze hier op bij </a:t>
            </a:r>
            <a:r>
              <a:rPr lang="nl-NL" i="1" noProof="0" dirty="0" err="1">
                <a:sym typeface="Wingdings" panose="05000000000000000000" pitchFamily="2" charset="2"/>
              </a:rPr>
              <a:t>xxxx</a:t>
            </a:r>
            <a:r>
              <a:rPr lang="nl-NL" i="1" noProof="0" dirty="0">
                <a:sym typeface="Wingdings" panose="05000000000000000000" pitchFamily="2" charset="2"/>
              </a:rPr>
              <a:t>, zodat de kinderen ze goed kunnen lezen.</a:t>
            </a:r>
          </a:p>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i="1" noProof="0" dirty="0">
                <a:sym typeface="Wingdings" panose="05000000000000000000" pitchFamily="2" charset="2"/>
              </a:rPr>
              <a:t> Sla deze slide over als je niet meedoet aan het interesse-onderzoek. </a:t>
            </a:r>
          </a:p>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i="1" noProof="0" dirty="0">
                <a:sym typeface="Wingdings" panose="05000000000000000000" pitchFamily="2" charset="2"/>
              </a:rPr>
              <a:t> Ben je gevraagd om mee te doen aan de nameting?  - Je vindt dan de link en instructies voor de nameting aan het eind van deze presentatie.</a:t>
            </a:r>
          </a:p>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b="1" i="1" noProof="0" dirty="0">
              <a:sym typeface="Wingdings" panose="05000000000000000000" pitchFamily="2" charset="2"/>
            </a:endParaRPr>
          </a:p>
          <a:p>
            <a:r>
              <a:rPr lang="nl-NL" sz="1200" i="0" noProof="0" dirty="0">
                <a:solidFill>
                  <a:srgbClr val="000000"/>
                </a:solidFill>
                <a:latin typeface="Adobe Clean DC"/>
              </a:rPr>
              <a:t>Docent: </a:t>
            </a:r>
          </a:p>
          <a:p>
            <a:pPr marL="285750" indent="-285750">
              <a:buFont typeface="Arial" panose="020B0604020202020204" pitchFamily="34" charset="0"/>
              <a:buChar char="•"/>
            </a:pPr>
            <a:r>
              <a:rPr lang="nl-NL" sz="1200" i="0" noProof="0" dirty="0">
                <a:solidFill>
                  <a:srgbClr val="000000"/>
                </a:solidFill>
                <a:latin typeface="Adobe Clean DC"/>
              </a:rPr>
              <a:t>Ik heb jullie al een tijdje geleden verteld dat wij deze week bij een echt onderzoeksproject meedoen. Het onderzoeksproject heet “Taaldetectives”. Jullie worden zelfs onderzoekers en helpen twee wetenschappers, Eva en Max, die je nog leert kennen bij hun onderzoeksproject. In dit onderzoeksproject onderzoeken we welke taal of talen er eigenlijk in de omgeving van onze school te vinden zijn (bijvoorbeeld op boorden of posters) en waarom dat zo is.</a:t>
            </a:r>
          </a:p>
          <a:p>
            <a:pPr marL="285750" indent="-285750">
              <a:buFont typeface="Arial" panose="020B0604020202020204" pitchFamily="34" charset="0"/>
              <a:buChar char="•"/>
            </a:pPr>
            <a:r>
              <a:rPr lang="nl-NL" sz="1200" i="0" noProof="0" dirty="0">
                <a:solidFill>
                  <a:srgbClr val="000000"/>
                </a:solidFill>
                <a:latin typeface="Adobe Clean DC"/>
              </a:rPr>
              <a:t>Max en Eva zijn heel benieuwd wat jullie eigenlijk vinden van onderzoek doen. Daarom vullen we al van tevoren een vragenlijst voor hen in. </a:t>
            </a:r>
          </a:p>
          <a:p>
            <a:pPr marL="285750" indent="-285750">
              <a:buFont typeface="Arial" panose="020B0604020202020204" pitchFamily="34" charset="0"/>
              <a:buChar char="•"/>
            </a:pPr>
            <a:r>
              <a:rPr lang="nl-NL" sz="1200" i="0" noProof="0" dirty="0">
                <a:solidFill>
                  <a:srgbClr val="000000"/>
                </a:solidFill>
                <a:latin typeface="Adobe Clean DC"/>
              </a:rPr>
              <a:t>Vul ga je naar de browser in je tablet/</a:t>
            </a:r>
            <a:r>
              <a:rPr lang="nl-NL" sz="1200" i="0" noProof="0" dirty="0" err="1">
                <a:solidFill>
                  <a:srgbClr val="000000"/>
                </a:solidFill>
                <a:latin typeface="Adobe Clean DC"/>
              </a:rPr>
              <a:t>chromebook</a:t>
            </a:r>
            <a:r>
              <a:rPr lang="nl-NL" sz="1200" i="0" noProof="0" dirty="0">
                <a:solidFill>
                  <a:srgbClr val="000000"/>
                </a:solidFill>
                <a:latin typeface="Adobe Clean DC"/>
              </a:rPr>
              <a:t> en vul je de blauwe bit.ly-link in. Laat weten als je hiermee hulp nodig hebt. </a:t>
            </a:r>
          </a:p>
          <a:p>
            <a:pPr marL="285750" indent="-285750">
              <a:buFont typeface="Arial" panose="020B0604020202020204" pitchFamily="34" charset="0"/>
              <a:buChar char="•"/>
            </a:pPr>
            <a:r>
              <a:rPr lang="nl-NL" sz="1200" i="0" noProof="0" dirty="0">
                <a:solidFill>
                  <a:srgbClr val="000000"/>
                </a:solidFill>
                <a:latin typeface="Adobe Clean DC"/>
              </a:rPr>
              <a:t>Op de eerste pagina moet je dan nog een keer de schoolcode invullen. Die heb ik hier voor jullie opgeschreven. </a:t>
            </a:r>
          </a:p>
          <a:p>
            <a:pPr marL="0" marR="0" lvl="0" indent="0" algn="l" defTabSz="95561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b="1" i="1" noProof="0"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48541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55813" y="555625"/>
            <a:ext cx="4953000" cy="278765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i="1" noProof="0" dirty="0">
                <a:sym typeface="Wingdings" panose="05000000000000000000" pitchFamily="2" charset="2"/>
              </a:rPr>
              <a:t>NAMETING BEGELEIDEND INTERESSE-ONDERZOEK: </a:t>
            </a:r>
          </a:p>
          <a:p>
            <a:r>
              <a:rPr lang="nl-NL" sz="1300" b="0" i="1" noProof="0" dirty="0">
                <a:solidFill>
                  <a:srgbClr val="000000"/>
                </a:solidFill>
                <a:latin typeface="Adobe Clean DC"/>
              </a:rPr>
              <a:t>Ben je gevraagd om bij de </a:t>
            </a:r>
            <a:r>
              <a:rPr lang="nl-NL" sz="1300" b="1" i="1" noProof="0" dirty="0">
                <a:solidFill>
                  <a:srgbClr val="000000"/>
                </a:solidFill>
                <a:latin typeface="Adobe Clean DC"/>
              </a:rPr>
              <a:t>nameting van het begeleidend interesse-onderzoek </a:t>
            </a:r>
            <a:r>
              <a:rPr lang="nl-NL" sz="1300" b="0" i="1" noProof="0" dirty="0">
                <a:solidFill>
                  <a:srgbClr val="000000"/>
                </a:solidFill>
                <a:latin typeface="Adobe Clean DC"/>
              </a:rPr>
              <a:t>mee te doen? - Dan </a:t>
            </a:r>
            <a:r>
              <a:rPr lang="nl-NL" sz="1300" i="1" noProof="0" dirty="0">
                <a:solidFill>
                  <a:srgbClr val="000000"/>
                </a:solidFill>
                <a:latin typeface="Adobe Clean DC"/>
              </a:rPr>
              <a:t>willen we je graag vragen na afloop van het project (het liefst binnen een week naar de dag) deze korte vragenlijst met de kinderen in te vullen.</a:t>
            </a:r>
          </a:p>
          <a:p>
            <a:r>
              <a:rPr lang="nl-NL" sz="1300" i="1" noProof="0" dirty="0">
                <a:solidFill>
                  <a:srgbClr val="000000"/>
                </a:solidFill>
                <a:latin typeface="Adobe Clean DC"/>
                <a:sym typeface="Wingdings" panose="05000000000000000000" pitchFamily="2" charset="2"/>
              </a:rPr>
              <a:t> Denk eraan dat de kinderen hier nog een keer de BRIN-code van de school moeten invullen. Je kan  hem hier op de slide zetten bij </a:t>
            </a:r>
            <a:r>
              <a:rPr lang="nl-NL" sz="1300" i="1" noProof="0" dirty="0" err="1">
                <a:solidFill>
                  <a:srgbClr val="000000"/>
                </a:solidFill>
                <a:latin typeface="Adobe Clean DC"/>
                <a:sym typeface="Wingdings" panose="05000000000000000000" pitchFamily="2" charset="2"/>
              </a:rPr>
              <a:t>xxxx</a:t>
            </a:r>
            <a:r>
              <a:rPr lang="nl-NL" sz="1300" i="1" noProof="0" dirty="0">
                <a:solidFill>
                  <a:srgbClr val="000000"/>
                </a:solidFill>
                <a:latin typeface="Adobe Clean DC"/>
                <a:sym typeface="Wingdings" panose="05000000000000000000" pitchFamily="2" charset="2"/>
              </a:rPr>
              <a:t>. </a:t>
            </a:r>
            <a:r>
              <a:rPr lang="nl-NL" sz="1300" i="1" noProof="0" dirty="0">
                <a:solidFill>
                  <a:srgbClr val="000000"/>
                </a:solidFill>
                <a:latin typeface="Adobe Clean DC"/>
              </a:rPr>
              <a:t> </a:t>
            </a:r>
          </a:p>
          <a:p>
            <a:endParaRPr lang="nl-NL" sz="1300" i="1" noProof="0" dirty="0">
              <a:solidFill>
                <a:srgbClr val="000000"/>
              </a:solidFill>
              <a:latin typeface="Adobe Clean DC"/>
            </a:endParaRPr>
          </a:p>
          <a:p>
            <a:r>
              <a:rPr lang="nl-NL" sz="1300" i="0" noProof="0" dirty="0">
                <a:solidFill>
                  <a:srgbClr val="000000"/>
                </a:solidFill>
                <a:latin typeface="Adobe Clean DC"/>
              </a:rPr>
              <a:t>Docent: </a:t>
            </a:r>
          </a:p>
          <a:p>
            <a:pPr marL="285750" indent="-285750">
              <a:buFont typeface="Arial" panose="020B0604020202020204" pitchFamily="34" charset="0"/>
              <a:buChar char="•"/>
            </a:pPr>
            <a:r>
              <a:rPr lang="nl-NL" sz="1300" i="0" noProof="0" dirty="0">
                <a:solidFill>
                  <a:srgbClr val="000000"/>
                </a:solidFill>
                <a:latin typeface="Adobe Clean DC"/>
              </a:rPr>
              <a:t>Zeker weet je nog dat we een paar dagen geleden/afgelopen week bij Alle scholen verzamelen hebben meegedaan. Eva en Max zijn heel benieuwd erover hoe jullie het vonden om zelfs een keer onderzoek te doen. Daarom hebben ze een korte vragenlijst voor ons. Die vullen we nu allemaal online in. </a:t>
            </a:r>
          </a:p>
          <a:p>
            <a:pPr marL="285750" indent="-285750">
              <a:buFont typeface="Arial" panose="020B0604020202020204" pitchFamily="34" charset="0"/>
              <a:buChar char="•"/>
            </a:pPr>
            <a:r>
              <a:rPr lang="nl-NL" sz="1300" i="0" noProof="0" dirty="0">
                <a:solidFill>
                  <a:srgbClr val="000000"/>
                </a:solidFill>
                <a:latin typeface="Adobe Clean DC"/>
              </a:rPr>
              <a:t>Vul ga je naar de browser in je tablet/</a:t>
            </a:r>
            <a:r>
              <a:rPr lang="nl-NL" sz="1300" i="0" noProof="0" dirty="0" err="1">
                <a:solidFill>
                  <a:srgbClr val="000000"/>
                </a:solidFill>
                <a:latin typeface="Adobe Clean DC"/>
              </a:rPr>
              <a:t>chromebook</a:t>
            </a:r>
            <a:r>
              <a:rPr lang="nl-NL" sz="1300" i="0" noProof="0" dirty="0">
                <a:solidFill>
                  <a:srgbClr val="000000"/>
                </a:solidFill>
                <a:latin typeface="Adobe Clean DC"/>
              </a:rPr>
              <a:t> en vul je de blauwe bit.ly-link in. Laat weten als je hiermee hulp nodig hebt. </a:t>
            </a:r>
          </a:p>
          <a:p>
            <a:pPr marL="285750" indent="-285750">
              <a:buFont typeface="Arial" panose="020B0604020202020204" pitchFamily="34" charset="0"/>
              <a:buChar char="•"/>
            </a:pPr>
            <a:r>
              <a:rPr lang="nl-NL" sz="1300" i="0" noProof="0" dirty="0">
                <a:solidFill>
                  <a:srgbClr val="000000"/>
                </a:solidFill>
                <a:latin typeface="Adobe Clean DC"/>
              </a:rPr>
              <a:t>Op de eerste pagina moet je dan nog een keer de schoolcode invullen. Die heb ik hier voor jullie opgeschreven. </a:t>
            </a: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27561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sv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bit.ly/taaldetectivesA" TargetMode="External"/><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bit.ly/taaldetectivesB" TargetMode="External"/><Relationship Id="rId7" Type="http://schemas.openxmlformats.org/officeDocument/2006/relationships/image" Target="../media/image3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291485" y="7553647"/>
            <a:ext cx="2396437" cy="2464203"/>
          </a:xfrm>
          <a:custGeom>
            <a:avLst/>
            <a:gdLst/>
            <a:ahLst/>
            <a:cxnLst/>
            <a:rect l="l" t="t" r="r" b="b"/>
            <a:pathLst>
              <a:path w="2396437" h="2464203">
                <a:moveTo>
                  <a:pt x="0" y="0"/>
                </a:moveTo>
                <a:lnTo>
                  <a:pt x="2396437" y="0"/>
                </a:lnTo>
                <a:lnTo>
                  <a:pt x="2396437" y="2464203"/>
                </a:lnTo>
                <a:lnTo>
                  <a:pt x="0" y="2464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Freeform 3"/>
          <p:cNvSpPr/>
          <p:nvPr/>
        </p:nvSpPr>
        <p:spPr>
          <a:xfrm flipV="1">
            <a:off x="15851702" y="-540652"/>
            <a:ext cx="2590886" cy="2487251"/>
          </a:xfrm>
          <a:custGeom>
            <a:avLst/>
            <a:gdLst/>
            <a:ahLst/>
            <a:cxnLst/>
            <a:rect l="l" t="t" r="r" b="b"/>
            <a:pathLst>
              <a:path w="2590886" h="2487251">
                <a:moveTo>
                  <a:pt x="0" y="2487251"/>
                </a:moveTo>
                <a:lnTo>
                  <a:pt x="2590886" y="2487251"/>
                </a:lnTo>
                <a:lnTo>
                  <a:pt x="2590886" y="0"/>
                </a:lnTo>
                <a:lnTo>
                  <a:pt x="0" y="0"/>
                </a:lnTo>
                <a:lnTo>
                  <a:pt x="0" y="2487251"/>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4" name="Freeform 4"/>
          <p:cNvSpPr/>
          <p:nvPr/>
        </p:nvSpPr>
        <p:spPr>
          <a:xfrm>
            <a:off x="3041685" y="8081135"/>
            <a:ext cx="2660803" cy="1862562"/>
          </a:xfrm>
          <a:custGeom>
            <a:avLst/>
            <a:gdLst/>
            <a:ahLst/>
            <a:cxnLst/>
            <a:rect l="l" t="t" r="r" b="b"/>
            <a:pathLst>
              <a:path w="2660803" h="1862562">
                <a:moveTo>
                  <a:pt x="0" y="0"/>
                </a:moveTo>
                <a:lnTo>
                  <a:pt x="2660803" y="0"/>
                </a:lnTo>
                <a:lnTo>
                  <a:pt x="2660803" y="1862562"/>
                </a:lnTo>
                <a:lnTo>
                  <a:pt x="0" y="18625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5" name="Freeform 5"/>
          <p:cNvSpPr/>
          <p:nvPr/>
        </p:nvSpPr>
        <p:spPr>
          <a:xfrm rot="8645840" flipH="1" flipV="1">
            <a:off x="8727959" y="-231122"/>
            <a:ext cx="1550192" cy="1526939"/>
          </a:xfrm>
          <a:custGeom>
            <a:avLst/>
            <a:gdLst/>
            <a:ahLst/>
            <a:cxnLst/>
            <a:rect l="l" t="t" r="r" b="b"/>
            <a:pathLst>
              <a:path w="1550192" h="1526939">
                <a:moveTo>
                  <a:pt x="1550192" y="1526939"/>
                </a:moveTo>
                <a:lnTo>
                  <a:pt x="0" y="1526939"/>
                </a:lnTo>
                <a:lnTo>
                  <a:pt x="0" y="0"/>
                </a:lnTo>
                <a:lnTo>
                  <a:pt x="1550192" y="0"/>
                </a:lnTo>
                <a:lnTo>
                  <a:pt x="1550192" y="152693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6" name="Freeform 6"/>
          <p:cNvSpPr/>
          <p:nvPr/>
        </p:nvSpPr>
        <p:spPr>
          <a:xfrm flipH="1">
            <a:off x="11641885" y="-540652"/>
            <a:ext cx="2593742" cy="2100931"/>
          </a:xfrm>
          <a:custGeom>
            <a:avLst/>
            <a:gdLst/>
            <a:ahLst/>
            <a:cxnLst/>
            <a:rect l="l" t="t" r="r" b="b"/>
            <a:pathLst>
              <a:path w="2593742" h="2100931">
                <a:moveTo>
                  <a:pt x="2593741" y="0"/>
                </a:moveTo>
                <a:lnTo>
                  <a:pt x="0" y="0"/>
                </a:lnTo>
                <a:lnTo>
                  <a:pt x="0" y="2100931"/>
                </a:lnTo>
                <a:lnTo>
                  <a:pt x="2593741" y="2100931"/>
                </a:lnTo>
                <a:lnTo>
                  <a:pt x="259374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7" name="Freeform 7"/>
          <p:cNvSpPr/>
          <p:nvPr/>
        </p:nvSpPr>
        <p:spPr>
          <a:xfrm>
            <a:off x="509704" y="3877924"/>
            <a:ext cx="3545173" cy="3545173"/>
          </a:xfrm>
          <a:custGeom>
            <a:avLst/>
            <a:gdLst/>
            <a:ahLst/>
            <a:cxnLst/>
            <a:rect l="l" t="t" r="r" b="b"/>
            <a:pathLst>
              <a:path w="3545173" h="3545173">
                <a:moveTo>
                  <a:pt x="0" y="0"/>
                </a:moveTo>
                <a:lnTo>
                  <a:pt x="3545174" y="0"/>
                </a:lnTo>
                <a:lnTo>
                  <a:pt x="3545174" y="3545173"/>
                </a:lnTo>
                <a:lnTo>
                  <a:pt x="0" y="354517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8" name="Freeform 8"/>
          <p:cNvSpPr/>
          <p:nvPr/>
        </p:nvSpPr>
        <p:spPr>
          <a:xfrm rot="-4971249">
            <a:off x="-1657984" y="4493974"/>
            <a:ext cx="2252354" cy="2313072"/>
          </a:xfrm>
          <a:custGeom>
            <a:avLst/>
            <a:gdLst/>
            <a:ahLst/>
            <a:cxnLst/>
            <a:rect l="l" t="t" r="r" b="b"/>
            <a:pathLst>
              <a:path w="2252354" h="2313072">
                <a:moveTo>
                  <a:pt x="0" y="0"/>
                </a:moveTo>
                <a:lnTo>
                  <a:pt x="2252354" y="0"/>
                </a:lnTo>
                <a:lnTo>
                  <a:pt x="2252354" y="2313072"/>
                </a:lnTo>
                <a:lnTo>
                  <a:pt x="0" y="231307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9" name="Freeform 9"/>
          <p:cNvSpPr/>
          <p:nvPr/>
        </p:nvSpPr>
        <p:spPr>
          <a:xfrm flipH="1">
            <a:off x="14378501" y="56764"/>
            <a:ext cx="1331552" cy="1943872"/>
          </a:xfrm>
          <a:custGeom>
            <a:avLst/>
            <a:gdLst/>
            <a:ahLst/>
            <a:cxnLst/>
            <a:rect l="l" t="t" r="r" b="b"/>
            <a:pathLst>
              <a:path w="1331552" h="1943872">
                <a:moveTo>
                  <a:pt x="1331553" y="0"/>
                </a:moveTo>
                <a:lnTo>
                  <a:pt x="0" y="0"/>
                </a:lnTo>
                <a:lnTo>
                  <a:pt x="0" y="1943872"/>
                </a:lnTo>
                <a:lnTo>
                  <a:pt x="1331553" y="1943872"/>
                </a:lnTo>
                <a:lnTo>
                  <a:pt x="1331553"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10" name="Freeform 10"/>
          <p:cNvSpPr/>
          <p:nvPr/>
        </p:nvSpPr>
        <p:spPr>
          <a:xfrm>
            <a:off x="5863175" y="8603216"/>
            <a:ext cx="1816068" cy="1849699"/>
          </a:xfrm>
          <a:custGeom>
            <a:avLst/>
            <a:gdLst/>
            <a:ahLst/>
            <a:cxnLst/>
            <a:rect l="l" t="t" r="r" b="b"/>
            <a:pathLst>
              <a:path w="1816068" h="1849699">
                <a:moveTo>
                  <a:pt x="0" y="0"/>
                </a:moveTo>
                <a:lnTo>
                  <a:pt x="1816068" y="0"/>
                </a:lnTo>
                <a:lnTo>
                  <a:pt x="1816068" y="1849698"/>
                </a:lnTo>
                <a:lnTo>
                  <a:pt x="0" y="184969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11" name="Freeform 11"/>
          <p:cNvSpPr/>
          <p:nvPr/>
        </p:nvSpPr>
        <p:spPr>
          <a:xfrm rot="-5240844" flipH="1" flipV="1">
            <a:off x="16616023" y="2095773"/>
            <a:ext cx="2319200" cy="2381721"/>
          </a:xfrm>
          <a:custGeom>
            <a:avLst/>
            <a:gdLst/>
            <a:ahLst/>
            <a:cxnLst/>
            <a:rect l="l" t="t" r="r" b="b"/>
            <a:pathLst>
              <a:path w="2319200" h="2381721">
                <a:moveTo>
                  <a:pt x="2319200" y="2381720"/>
                </a:moveTo>
                <a:lnTo>
                  <a:pt x="0" y="2381720"/>
                </a:lnTo>
                <a:lnTo>
                  <a:pt x="0" y="0"/>
                </a:lnTo>
                <a:lnTo>
                  <a:pt x="2319200" y="0"/>
                </a:lnTo>
                <a:lnTo>
                  <a:pt x="2319200" y="238172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12" name="Freeform 12"/>
          <p:cNvSpPr/>
          <p:nvPr/>
        </p:nvSpPr>
        <p:spPr>
          <a:xfrm>
            <a:off x="14378501" y="6508579"/>
            <a:ext cx="3726425" cy="3588859"/>
          </a:xfrm>
          <a:custGeom>
            <a:avLst/>
            <a:gdLst/>
            <a:ahLst/>
            <a:cxnLst/>
            <a:rect l="l" t="t" r="r" b="b"/>
            <a:pathLst>
              <a:path w="3726425" h="3588859">
                <a:moveTo>
                  <a:pt x="0" y="0"/>
                </a:moveTo>
                <a:lnTo>
                  <a:pt x="3726426" y="0"/>
                </a:lnTo>
                <a:lnTo>
                  <a:pt x="3726426" y="3588859"/>
                </a:lnTo>
                <a:lnTo>
                  <a:pt x="0" y="3588859"/>
                </a:lnTo>
                <a:lnTo>
                  <a:pt x="0" y="0"/>
                </a:lnTo>
                <a:close/>
              </a:path>
            </a:pathLst>
          </a:custGeom>
          <a:blipFill>
            <a:blip r:embed="rId21"/>
            <a:stretch>
              <a:fillRect/>
            </a:stretch>
          </a:blipFill>
        </p:spPr>
        <p:txBody>
          <a:bodyPr/>
          <a:lstStyle/>
          <a:p>
            <a:endParaRPr lang="nl-NL"/>
          </a:p>
        </p:txBody>
      </p:sp>
      <p:sp>
        <p:nvSpPr>
          <p:cNvPr id="13" name="Freeform 13"/>
          <p:cNvSpPr/>
          <p:nvPr/>
        </p:nvSpPr>
        <p:spPr>
          <a:xfrm>
            <a:off x="12691433" y="6172200"/>
            <a:ext cx="1944243" cy="4114800"/>
          </a:xfrm>
          <a:custGeom>
            <a:avLst/>
            <a:gdLst/>
            <a:ahLst/>
            <a:cxnLst/>
            <a:rect l="l" t="t" r="r" b="b"/>
            <a:pathLst>
              <a:path w="1944243" h="4114800">
                <a:moveTo>
                  <a:pt x="0" y="0"/>
                </a:moveTo>
                <a:lnTo>
                  <a:pt x="1944243" y="0"/>
                </a:lnTo>
                <a:lnTo>
                  <a:pt x="1944243" y="4114800"/>
                </a:lnTo>
                <a:lnTo>
                  <a:pt x="0" y="41148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nl-NL"/>
          </a:p>
        </p:txBody>
      </p:sp>
      <p:sp>
        <p:nvSpPr>
          <p:cNvPr id="14" name="TextBox 14"/>
          <p:cNvSpPr txBox="1"/>
          <p:nvPr/>
        </p:nvSpPr>
        <p:spPr>
          <a:xfrm>
            <a:off x="5776511" y="2288052"/>
            <a:ext cx="3970003" cy="2330723"/>
          </a:xfrm>
          <a:prstGeom prst="rect">
            <a:avLst/>
          </a:prstGeom>
        </p:spPr>
        <p:txBody>
          <a:bodyPr lIns="0" tIns="0" rIns="0" bIns="0" rtlCol="0" anchor="t">
            <a:spAutoFit/>
          </a:bodyPr>
          <a:lstStyle/>
          <a:p>
            <a:pPr algn="ctr">
              <a:lnSpc>
                <a:spcPts val="18976"/>
              </a:lnSpc>
              <a:spcBef>
                <a:spcPct val="0"/>
              </a:spcBef>
            </a:pPr>
            <a:r>
              <a:rPr lang="en-US" sz="13554" b="1">
                <a:solidFill>
                  <a:srgbClr val="FBD515"/>
                </a:solidFill>
                <a:latin typeface="Raleway Bold"/>
                <a:ea typeface="Raleway Bold"/>
                <a:cs typeface="Raleway Bold"/>
                <a:sym typeface="Raleway Bold"/>
              </a:rPr>
              <a:t>Taal</a:t>
            </a:r>
          </a:p>
        </p:txBody>
      </p:sp>
      <p:sp>
        <p:nvSpPr>
          <p:cNvPr id="15" name="TextBox 15"/>
          <p:cNvSpPr txBox="1"/>
          <p:nvPr/>
        </p:nvSpPr>
        <p:spPr>
          <a:xfrm>
            <a:off x="5776511" y="3953813"/>
            <a:ext cx="5486397" cy="1363791"/>
          </a:xfrm>
          <a:prstGeom prst="rect">
            <a:avLst/>
          </a:prstGeom>
        </p:spPr>
        <p:txBody>
          <a:bodyPr lIns="0" tIns="0" rIns="0" bIns="0" rtlCol="0" anchor="t">
            <a:spAutoFit/>
          </a:bodyPr>
          <a:lstStyle/>
          <a:p>
            <a:pPr algn="ctr">
              <a:lnSpc>
                <a:spcPts val="11107"/>
              </a:lnSpc>
              <a:spcBef>
                <a:spcPct val="0"/>
              </a:spcBef>
            </a:pPr>
            <a:r>
              <a:rPr lang="en-US" sz="7934" b="1">
                <a:solidFill>
                  <a:srgbClr val="178193"/>
                </a:solidFill>
                <a:latin typeface="Raleway Bold"/>
                <a:ea typeface="Raleway Bold"/>
                <a:cs typeface="Raleway Bold"/>
                <a:sym typeface="Raleway Bold"/>
              </a:rPr>
              <a:t>Detectives</a:t>
            </a:r>
          </a:p>
        </p:txBody>
      </p:sp>
      <p:sp>
        <p:nvSpPr>
          <p:cNvPr id="16" name="Freeform 16"/>
          <p:cNvSpPr/>
          <p:nvPr/>
        </p:nvSpPr>
        <p:spPr>
          <a:xfrm>
            <a:off x="9644357" y="2270125"/>
            <a:ext cx="1868341" cy="1901619"/>
          </a:xfrm>
          <a:custGeom>
            <a:avLst/>
            <a:gdLst/>
            <a:ahLst/>
            <a:cxnLst/>
            <a:rect l="l" t="t" r="r" b="b"/>
            <a:pathLst>
              <a:path w="1868341" h="1901619">
                <a:moveTo>
                  <a:pt x="0" y="0"/>
                </a:moveTo>
                <a:lnTo>
                  <a:pt x="1868341" y="0"/>
                </a:lnTo>
                <a:lnTo>
                  <a:pt x="1868341" y="1901619"/>
                </a:lnTo>
                <a:lnTo>
                  <a:pt x="0" y="190161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7" name="Freeform 17"/>
          <p:cNvSpPr/>
          <p:nvPr/>
        </p:nvSpPr>
        <p:spPr>
          <a:xfrm rot="-1817484">
            <a:off x="758682" y="1769910"/>
            <a:ext cx="1990806" cy="2391358"/>
          </a:xfrm>
          <a:custGeom>
            <a:avLst/>
            <a:gdLst/>
            <a:ahLst/>
            <a:cxnLst/>
            <a:rect l="l" t="t" r="r" b="b"/>
            <a:pathLst>
              <a:path w="1990806" h="2391358">
                <a:moveTo>
                  <a:pt x="0" y="0"/>
                </a:moveTo>
                <a:lnTo>
                  <a:pt x="1990806" y="0"/>
                </a:lnTo>
                <a:lnTo>
                  <a:pt x="1990806" y="2391359"/>
                </a:lnTo>
                <a:lnTo>
                  <a:pt x="0" y="239135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nl-NL"/>
          </a:p>
        </p:txBody>
      </p:sp>
      <p:sp>
        <p:nvSpPr>
          <p:cNvPr id="18" name="Freeform 18"/>
          <p:cNvSpPr/>
          <p:nvPr/>
        </p:nvSpPr>
        <p:spPr>
          <a:xfrm>
            <a:off x="1889112" y="270897"/>
            <a:ext cx="1261549" cy="1889961"/>
          </a:xfrm>
          <a:custGeom>
            <a:avLst/>
            <a:gdLst/>
            <a:ahLst/>
            <a:cxnLst/>
            <a:rect l="l" t="t" r="r" b="b"/>
            <a:pathLst>
              <a:path w="1261549" h="1889961">
                <a:moveTo>
                  <a:pt x="0" y="0"/>
                </a:moveTo>
                <a:lnTo>
                  <a:pt x="1261548" y="0"/>
                </a:lnTo>
                <a:lnTo>
                  <a:pt x="1261548" y="1889960"/>
                </a:lnTo>
                <a:lnTo>
                  <a:pt x="0" y="188996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nl-NL"/>
          </a:p>
        </p:txBody>
      </p:sp>
      <p:sp>
        <p:nvSpPr>
          <p:cNvPr id="19" name="Freeform 19"/>
          <p:cNvSpPr/>
          <p:nvPr/>
        </p:nvSpPr>
        <p:spPr>
          <a:xfrm rot="-2199833">
            <a:off x="3231255" y="-300559"/>
            <a:ext cx="1814337" cy="3049305"/>
          </a:xfrm>
          <a:custGeom>
            <a:avLst/>
            <a:gdLst/>
            <a:ahLst/>
            <a:cxnLst/>
            <a:rect l="l" t="t" r="r" b="b"/>
            <a:pathLst>
              <a:path w="1814337" h="3049305">
                <a:moveTo>
                  <a:pt x="0" y="0"/>
                </a:moveTo>
                <a:lnTo>
                  <a:pt x="1814337" y="0"/>
                </a:lnTo>
                <a:lnTo>
                  <a:pt x="1814337" y="3049305"/>
                </a:lnTo>
                <a:lnTo>
                  <a:pt x="0" y="3049305"/>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nl-NL"/>
          </a:p>
        </p:txBody>
      </p:sp>
      <p:sp>
        <p:nvSpPr>
          <p:cNvPr id="20" name="TextBox 20"/>
          <p:cNvSpPr txBox="1"/>
          <p:nvPr/>
        </p:nvSpPr>
        <p:spPr>
          <a:xfrm>
            <a:off x="3917798" y="7306388"/>
            <a:ext cx="9617169" cy="707886"/>
          </a:xfrm>
          <a:prstGeom prst="rect">
            <a:avLst/>
          </a:prstGeom>
        </p:spPr>
        <p:txBody>
          <a:bodyPr lIns="0" tIns="0" rIns="0" bIns="0" rtlCol="0" anchor="t">
            <a:spAutoFit/>
          </a:bodyPr>
          <a:lstStyle/>
          <a:p>
            <a:pPr algn="ctr">
              <a:lnSpc>
                <a:spcPts val="5600"/>
              </a:lnSpc>
            </a:pPr>
            <a:r>
              <a:rPr lang="nl-NL" sz="4400">
                <a:solidFill>
                  <a:srgbClr val="EFB52A"/>
                </a:solidFill>
                <a:latin typeface="KG Primary Penmanship"/>
                <a:ea typeface="KG Primary Penmanship"/>
                <a:cs typeface="KG Primary Penmanship"/>
                <a:sym typeface="KG Primary Penmanship"/>
              </a:rPr>
              <a:t>Alle Scholen Verzamelen 2024</a:t>
            </a:r>
          </a:p>
        </p:txBody>
      </p:sp>
      <p:sp>
        <p:nvSpPr>
          <p:cNvPr id="21" name="TextBox 21"/>
          <p:cNvSpPr txBox="1"/>
          <p:nvPr/>
        </p:nvSpPr>
        <p:spPr>
          <a:xfrm>
            <a:off x="16459200" y="8926783"/>
            <a:ext cx="745978" cy="263855"/>
          </a:xfrm>
          <a:prstGeom prst="rect">
            <a:avLst/>
          </a:prstGeom>
        </p:spPr>
        <p:txBody>
          <a:bodyPr wrap="square" lIns="0" tIns="0" rIns="0" bIns="0" rtlCol="0" anchor="t">
            <a:spAutoFit/>
          </a:bodyPr>
          <a:lstStyle/>
          <a:p>
            <a:pPr algn="ctr">
              <a:lnSpc>
                <a:spcPts val="2210"/>
              </a:lnSpc>
              <a:spcBef>
                <a:spcPct val="0"/>
              </a:spcBef>
            </a:pPr>
            <a:r>
              <a:rPr lang="en-US" sz="1579" dirty="0">
                <a:solidFill>
                  <a:srgbClr val="FFFFFF"/>
                </a:solidFill>
                <a:latin typeface="Canva Sans Medium"/>
                <a:ea typeface="Canva Sans Medium"/>
                <a:cs typeface="Canva Sans Medium"/>
                <a:sym typeface="Canva Sans Medium"/>
              </a:rPr>
              <a:t>2024</a:t>
            </a:r>
          </a:p>
        </p:txBody>
      </p:sp>
      <p:sp>
        <p:nvSpPr>
          <p:cNvPr id="22" name="TextBox 22"/>
          <p:cNvSpPr txBox="1"/>
          <p:nvPr/>
        </p:nvSpPr>
        <p:spPr>
          <a:xfrm>
            <a:off x="5867696" y="5250929"/>
            <a:ext cx="7361904" cy="483659"/>
          </a:xfrm>
          <a:prstGeom prst="rect">
            <a:avLst/>
          </a:prstGeom>
        </p:spPr>
        <p:txBody>
          <a:bodyPr lIns="0" tIns="0" rIns="0" bIns="0" rtlCol="0" anchor="t">
            <a:spAutoFit/>
          </a:bodyPr>
          <a:lstStyle/>
          <a:p>
            <a:pPr algn="l">
              <a:lnSpc>
                <a:spcPts val="4077"/>
              </a:lnSpc>
              <a:spcBef>
                <a:spcPct val="0"/>
              </a:spcBef>
            </a:pPr>
            <a:r>
              <a:rPr lang="nl-NL" sz="2912" b="1">
                <a:solidFill>
                  <a:srgbClr val="F0840B"/>
                </a:solidFill>
                <a:latin typeface="Raleway"/>
                <a:ea typeface="Raleway"/>
                <a:cs typeface="Raleway"/>
                <a:sym typeface="Raleway"/>
              </a:rPr>
              <a:t> Een speurtocht naar de talen om je heen</a:t>
            </a:r>
          </a:p>
        </p:txBody>
      </p:sp>
      <p:sp>
        <p:nvSpPr>
          <p:cNvPr id="23" name="TextBox 23"/>
          <p:cNvSpPr txBox="1"/>
          <p:nvPr/>
        </p:nvSpPr>
        <p:spPr>
          <a:xfrm>
            <a:off x="9139238" y="4652327"/>
            <a:ext cx="9525" cy="887095"/>
          </a:xfrm>
          <a:prstGeom prst="rect">
            <a:avLst/>
          </a:prstGeom>
        </p:spPr>
        <p:txBody>
          <a:bodyPr lIns="0" tIns="0" rIns="0" bIns="0" rtlCol="0" anchor="t">
            <a:spAutoFit/>
          </a:bodyPr>
          <a:lstStyle/>
          <a:p>
            <a:pPr algn="ctr">
              <a:lnSpc>
                <a:spcPts val="7279"/>
              </a:lnSpc>
            </a:pPr>
            <a:endParaRPr/>
          </a:p>
        </p:txBody>
      </p:sp>
      <p:sp>
        <p:nvSpPr>
          <p:cNvPr id="24" name="TextBox 24"/>
          <p:cNvSpPr txBox="1"/>
          <p:nvPr/>
        </p:nvSpPr>
        <p:spPr>
          <a:xfrm rot="-417376">
            <a:off x="12680824" y="7141581"/>
            <a:ext cx="1818719" cy="443326"/>
          </a:xfrm>
          <a:prstGeom prst="rect">
            <a:avLst/>
          </a:prstGeom>
        </p:spPr>
        <p:txBody>
          <a:bodyPr wrap="square" lIns="0" tIns="0" rIns="0" bIns="0" rtlCol="0" anchor="t">
            <a:spAutoFit/>
          </a:bodyPr>
          <a:lstStyle/>
          <a:p>
            <a:pPr algn="ctr">
              <a:lnSpc>
                <a:spcPts val="3699"/>
              </a:lnSpc>
            </a:pPr>
            <a:r>
              <a:rPr lang="en-US" sz="2642" dirty="0">
                <a:solidFill>
                  <a:srgbClr val="FFFFFF"/>
                </a:solidFill>
                <a:latin typeface="Open Sans"/>
                <a:ea typeface="Open Sans"/>
                <a:cs typeface="Open Sans"/>
                <a:sym typeface="Open Sans"/>
              </a:rPr>
              <a:t>Rotterdam</a:t>
            </a:r>
          </a:p>
        </p:txBody>
      </p:sp>
      <p:sp>
        <p:nvSpPr>
          <p:cNvPr id="25" name="TextBox 25"/>
          <p:cNvSpPr txBox="1"/>
          <p:nvPr/>
        </p:nvSpPr>
        <p:spPr>
          <a:xfrm rot="535439">
            <a:off x="12838206" y="6467780"/>
            <a:ext cx="1676698" cy="289144"/>
          </a:xfrm>
          <a:prstGeom prst="rect">
            <a:avLst/>
          </a:prstGeom>
        </p:spPr>
        <p:txBody>
          <a:bodyPr lIns="0" tIns="0" rIns="0" bIns="0" rtlCol="0" anchor="t">
            <a:spAutoFit/>
          </a:bodyPr>
          <a:lstStyle/>
          <a:p>
            <a:pPr algn="ctr">
              <a:lnSpc>
                <a:spcPts val="2439"/>
              </a:lnSpc>
            </a:pPr>
            <a:r>
              <a:rPr lang="nl-NL" sz="1742" dirty="0">
                <a:solidFill>
                  <a:srgbClr val="FFFFFF"/>
                </a:solidFill>
                <a:latin typeface="Open Sans"/>
                <a:ea typeface="Open Sans"/>
                <a:cs typeface="Open Sans"/>
                <a:sym typeface="Open Sans"/>
              </a:rPr>
              <a:t>Putten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0" y="5986698"/>
            <a:ext cx="24244497" cy="6392280"/>
            <a:chOff x="0" y="0"/>
            <a:chExt cx="6350000" cy="1674235"/>
          </a:xfrm>
        </p:grpSpPr>
        <p:sp>
          <p:nvSpPr>
            <p:cNvPr id="3" name="Freeform 3"/>
            <p:cNvSpPr/>
            <p:nvPr/>
          </p:nvSpPr>
          <p:spPr>
            <a:xfrm>
              <a:off x="0" y="82550"/>
              <a:ext cx="6350000" cy="1590415"/>
            </a:xfrm>
            <a:custGeom>
              <a:avLst/>
              <a:gdLst/>
              <a:ahLst/>
              <a:cxnLst/>
              <a:rect l="l" t="t" r="r" b="b"/>
              <a:pathLst>
                <a:path w="6350000" h="1590415">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590415"/>
                  </a:lnTo>
                  <a:lnTo>
                    <a:pt x="6350000" y="1590415"/>
                  </a:lnTo>
                  <a:lnTo>
                    <a:pt x="6350000" y="0"/>
                  </a:lnTo>
                  <a:cubicBezTo>
                    <a:pt x="6111240" y="0"/>
                    <a:pt x="5981700" y="82550"/>
                    <a:pt x="5877560" y="149860"/>
                  </a:cubicBezTo>
                  <a:close/>
                </a:path>
              </a:pathLst>
            </a:custGeom>
            <a:solidFill>
              <a:srgbClr val="EFB52A">
                <a:alpha val="80000"/>
              </a:srgbClr>
            </a:solidFill>
          </p:spPr>
          <p:txBody>
            <a:bodyPr/>
            <a:lstStyle/>
            <a:p>
              <a:endParaRPr lang="nl-NL"/>
            </a:p>
          </p:txBody>
        </p:sp>
      </p:grpSp>
      <p:sp>
        <p:nvSpPr>
          <p:cNvPr id="4" name="TextBox 4"/>
          <p:cNvSpPr txBox="1"/>
          <p:nvPr/>
        </p:nvSpPr>
        <p:spPr>
          <a:xfrm>
            <a:off x="1074288" y="2720792"/>
            <a:ext cx="16215621" cy="3781741"/>
          </a:xfrm>
          <a:prstGeom prst="rect">
            <a:avLst/>
          </a:prstGeom>
        </p:spPr>
        <p:txBody>
          <a:bodyPr wrap="square" lIns="0" tIns="0" rIns="0" bIns="0" rtlCol="0" anchor="t">
            <a:spAutoFit/>
          </a:bodyPr>
          <a:lstStyle/>
          <a:p>
            <a:pPr marL="367025" lvl="1" algn="ctr"/>
            <a:r>
              <a:rPr lang="nl-NL" sz="5400" dirty="0">
                <a:solidFill>
                  <a:srgbClr val="F68B28"/>
                </a:solidFill>
                <a:latin typeface="KG Primary Penmanship"/>
                <a:ea typeface="KG Primary Penmanship"/>
                <a:cs typeface="KG Primary Penmanship"/>
                <a:sym typeface="KG Primary Penmanship"/>
              </a:rPr>
              <a:t>Taaldetectives in een onderzoeksproject voor kinderen. Voor we beginnen willen we graag weten wat jij van onderzoek naar taal vindt.</a:t>
            </a:r>
          </a:p>
          <a:p>
            <a:pPr marL="367025" lvl="1" algn="ctr"/>
            <a:r>
              <a:rPr lang="nl-NL" sz="5400" dirty="0">
                <a:solidFill>
                  <a:srgbClr val="F68B28"/>
                </a:solidFill>
                <a:latin typeface="KG Primary Penmanship"/>
                <a:ea typeface="KG Primary Penmanship"/>
                <a:cs typeface="KG Primary Penmanship"/>
                <a:sym typeface="KG Primary Penmanship"/>
              </a:rPr>
              <a:t>Typ hiervoor de volgende link over of scan de barcode en vul onze korte vragenlijst in: </a:t>
            </a:r>
            <a:r>
              <a:rPr lang="nl-NL" sz="5400" dirty="0">
                <a:solidFill>
                  <a:srgbClr val="8F90D9"/>
                </a:solidFill>
                <a:latin typeface="KG Primary Penmanship"/>
                <a:ea typeface="KG Primary Penmanship"/>
                <a:cs typeface="KG Primary Penmanship"/>
                <a:sym typeface="KG Primary Penmanship"/>
                <a:hlinkClick r:id="rId3">
                  <a:extLst>
                    <a:ext uri="{A12FA001-AC4F-418D-AE19-62706E023703}">
                      <ahyp:hlinkClr xmlns:ahyp="http://schemas.microsoft.com/office/drawing/2018/hyperlinkcolor" val="tx"/>
                    </a:ext>
                  </a:extLst>
                </a:hlinkClick>
              </a:rPr>
              <a:t>https://bit.ly/taaldetectivesA</a:t>
            </a:r>
            <a:endParaRPr lang="nl-NL" sz="5400" dirty="0">
              <a:solidFill>
                <a:srgbClr val="8F90D9"/>
              </a:solidFill>
              <a:latin typeface="KG Primary Penmanship"/>
              <a:ea typeface="KG Primary Penmanship"/>
              <a:cs typeface="KG Primary Penmanship"/>
              <a:sym typeface="KG Primary Penmanship"/>
            </a:endParaRPr>
          </a:p>
          <a:p>
            <a:pPr marL="734051" lvl="1" indent="-367026" algn="l">
              <a:lnSpc>
                <a:spcPts val="3399"/>
              </a:lnSpc>
              <a:buFont typeface="Arial"/>
              <a:buChar char="•"/>
            </a:pPr>
            <a:endParaRPr lang="nl-NL" sz="3399" dirty="0">
              <a:solidFill>
                <a:srgbClr val="000000"/>
              </a:solidFill>
              <a:latin typeface="KG Primary Penmanship"/>
              <a:ea typeface="KG Primary Penmanship"/>
              <a:cs typeface="KG Primary Penmanship"/>
              <a:sym typeface="KG Primary Penmanship"/>
            </a:endParaRPr>
          </a:p>
        </p:txBody>
      </p:sp>
      <p:sp>
        <p:nvSpPr>
          <p:cNvPr id="5" name="Freeform 5"/>
          <p:cNvSpPr/>
          <p:nvPr/>
        </p:nvSpPr>
        <p:spPr>
          <a:xfrm flipH="1">
            <a:off x="16596622" y="7438162"/>
            <a:ext cx="2928122" cy="3010923"/>
          </a:xfrm>
          <a:custGeom>
            <a:avLst/>
            <a:gdLst/>
            <a:ahLst/>
            <a:cxnLst/>
            <a:rect l="l" t="t" r="r" b="b"/>
            <a:pathLst>
              <a:path w="2928122" h="3010923">
                <a:moveTo>
                  <a:pt x="2928122" y="0"/>
                </a:moveTo>
                <a:lnTo>
                  <a:pt x="0" y="0"/>
                </a:lnTo>
                <a:lnTo>
                  <a:pt x="0" y="3010923"/>
                </a:lnTo>
                <a:lnTo>
                  <a:pt x="2928122" y="3010923"/>
                </a:lnTo>
                <a:lnTo>
                  <a:pt x="2928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6" name="Freeform 6"/>
          <p:cNvSpPr/>
          <p:nvPr/>
        </p:nvSpPr>
        <p:spPr>
          <a:xfrm rot="5400000">
            <a:off x="-2146445" y="8249183"/>
            <a:ext cx="3802488" cy="3650389"/>
          </a:xfrm>
          <a:custGeom>
            <a:avLst/>
            <a:gdLst/>
            <a:ahLst/>
            <a:cxnLst/>
            <a:rect l="l" t="t" r="r" b="b"/>
            <a:pathLst>
              <a:path w="3802488" h="3650389">
                <a:moveTo>
                  <a:pt x="0" y="0"/>
                </a:moveTo>
                <a:lnTo>
                  <a:pt x="3802488" y="0"/>
                </a:lnTo>
                <a:lnTo>
                  <a:pt x="3802488" y="3650389"/>
                </a:lnTo>
                <a:lnTo>
                  <a:pt x="0" y="3650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 name="TextBox 8"/>
          <p:cNvSpPr txBox="1"/>
          <p:nvPr/>
        </p:nvSpPr>
        <p:spPr>
          <a:xfrm>
            <a:off x="381000" y="1126593"/>
            <a:ext cx="17602199" cy="1025922"/>
          </a:xfrm>
          <a:prstGeom prst="rect">
            <a:avLst/>
          </a:prstGeom>
        </p:spPr>
        <p:txBody>
          <a:bodyPr wrap="square" lIns="0" tIns="0" rIns="0" bIns="0" rtlCol="0" anchor="t">
            <a:spAutoFit/>
          </a:bodyPr>
          <a:lstStyle/>
          <a:p>
            <a:pPr algn="ctr">
              <a:lnSpc>
                <a:spcPts val="8000"/>
              </a:lnSpc>
            </a:pPr>
            <a:r>
              <a:rPr lang="nl-NL" sz="8000">
                <a:solidFill>
                  <a:srgbClr val="F68B28"/>
                </a:solidFill>
                <a:latin typeface="Sensei"/>
                <a:ea typeface="Sensei"/>
                <a:cs typeface="Sensei"/>
                <a:sym typeface="Sensei"/>
              </a:rPr>
              <a:t>Eerst </a:t>
            </a:r>
            <a:r>
              <a:rPr lang="nl-NL" sz="8000" dirty="0">
                <a:solidFill>
                  <a:srgbClr val="F68B28"/>
                </a:solidFill>
                <a:latin typeface="Sensei"/>
                <a:ea typeface="Sensei"/>
                <a:cs typeface="Sensei"/>
                <a:sym typeface="Sensei"/>
              </a:rPr>
              <a:t>je mening over onderzoek</a:t>
            </a:r>
          </a:p>
        </p:txBody>
      </p:sp>
      <p:sp>
        <p:nvSpPr>
          <p:cNvPr id="11" name="Freeform 8">
            <a:extLst>
              <a:ext uri="{FF2B5EF4-FFF2-40B4-BE49-F238E27FC236}">
                <a16:creationId xmlns:a16="http://schemas.microsoft.com/office/drawing/2014/main" id="{7CD4FEA4-6775-248A-CB63-4998CAE5F91B}"/>
              </a:ext>
            </a:extLst>
          </p:cNvPr>
          <p:cNvSpPr/>
          <p:nvPr/>
        </p:nvSpPr>
        <p:spPr>
          <a:xfrm rot="1137654" flipH="1">
            <a:off x="5318846" y="6792116"/>
            <a:ext cx="6644744" cy="2984094"/>
          </a:xfrm>
          <a:custGeom>
            <a:avLst/>
            <a:gdLst/>
            <a:ahLst/>
            <a:cxnLst/>
            <a:rect l="l" t="t" r="r" b="b"/>
            <a:pathLst>
              <a:path w="6644744" h="2984094">
                <a:moveTo>
                  <a:pt x="6644744" y="0"/>
                </a:moveTo>
                <a:lnTo>
                  <a:pt x="0" y="0"/>
                </a:lnTo>
                <a:lnTo>
                  <a:pt x="0" y="2984094"/>
                </a:lnTo>
                <a:lnTo>
                  <a:pt x="6644744" y="2984094"/>
                </a:lnTo>
                <a:lnTo>
                  <a:pt x="664474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2" name="TextBox 15">
            <a:extLst>
              <a:ext uri="{FF2B5EF4-FFF2-40B4-BE49-F238E27FC236}">
                <a16:creationId xmlns:a16="http://schemas.microsoft.com/office/drawing/2014/main" id="{F2C1954E-6679-1BD2-3BC4-8EDB93060F4B}"/>
              </a:ext>
            </a:extLst>
          </p:cNvPr>
          <p:cNvSpPr txBox="1"/>
          <p:nvPr/>
        </p:nvSpPr>
        <p:spPr>
          <a:xfrm>
            <a:off x="5660735" y="7949228"/>
            <a:ext cx="6056328" cy="669870"/>
          </a:xfrm>
          <a:prstGeom prst="rect">
            <a:avLst/>
          </a:prstGeom>
        </p:spPr>
        <p:txBody>
          <a:bodyPr lIns="0" tIns="0" rIns="0" bIns="0" rtlCol="0" anchor="t">
            <a:spAutoFit/>
          </a:bodyPr>
          <a:lstStyle/>
          <a:p>
            <a:pPr algn="ctr">
              <a:lnSpc>
                <a:spcPts val="4999"/>
              </a:lnSpc>
            </a:pPr>
            <a:r>
              <a:rPr lang="nl-NL" sz="4999" dirty="0">
                <a:solidFill>
                  <a:srgbClr val="F8F5F1"/>
                </a:solidFill>
                <a:latin typeface="KG Primary Penmanship"/>
                <a:ea typeface="KG Primary Penmanship"/>
                <a:cs typeface="KG Primary Penmanship"/>
                <a:sym typeface="KG Primary Penmanship"/>
              </a:rPr>
              <a:t>Onze schoolcode is: XXXX</a:t>
            </a:r>
          </a:p>
        </p:txBody>
      </p:sp>
      <p:pic>
        <p:nvPicPr>
          <p:cNvPr id="9" name="Picture 8" descr="A qr code on a white background&#10;&#10;Description automatically generated">
            <a:extLst>
              <a:ext uri="{FF2B5EF4-FFF2-40B4-BE49-F238E27FC236}">
                <a16:creationId xmlns:a16="http://schemas.microsoft.com/office/drawing/2014/main" id="{EDF983A8-995C-8122-0D70-1B6FFEDA96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96834" y="6577027"/>
            <a:ext cx="3252766" cy="3252766"/>
          </a:xfrm>
          <a:prstGeom prst="rect">
            <a:avLst/>
          </a:prstGeom>
        </p:spPr>
      </p:pic>
    </p:spTree>
    <p:extLst>
      <p:ext uri="{BB962C8B-B14F-4D97-AF65-F5344CB8AC3E}">
        <p14:creationId xmlns:p14="http://schemas.microsoft.com/office/powerpoint/2010/main" val="119725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0" y="5986698"/>
            <a:ext cx="24244497" cy="6392280"/>
            <a:chOff x="0" y="0"/>
            <a:chExt cx="6350000" cy="1674235"/>
          </a:xfrm>
        </p:grpSpPr>
        <p:sp>
          <p:nvSpPr>
            <p:cNvPr id="3" name="Freeform 3"/>
            <p:cNvSpPr/>
            <p:nvPr/>
          </p:nvSpPr>
          <p:spPr>
            <a:xfrm>
              <a:off x="0" y="82550"/>
              <a:ext cx="6350000" cy="1590415"/>
            </a:xfrm>
            <a:custGeom>
              <a:avLst/>
              <a:gdLst/>
              <a:ahLst/>
              <a:cxnLst/>
              <a:rect l="l" t="t" r="r" b="b"/>
              <a:pathLst>
                <a:path w="6350000" h="1590415">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590415"/>
                  </a:lnTo>
                  <a:lnTo>
                    <a:pt x="6350000" y="1590415"/>
                  </a:lnTo>
                  <a:lnTo>
                    <a:pt x="6350000" y="0"/>
                  </a:lnTo>
                  <a:cubicBezTo>
                    <a:pt x="6111240" y="0"/>
                    <a:pt x="5981700" y="82550"/>
                    <a:pt x="5877560" y="149860"/>
                  </a:cubicBezTo>
                  <a:close/>
                </a:path>
              </a:pathLst>
            </a:custGeom>
            <a:solidFill>
              <a:srgbClr val="EFB52A">
                <a:alpha val="80000"/>
              </a:srgbClr>
            </a:solidFill>
          </p:spPr>
          <p:txBody>
            <a:bodyPr/>
            <a:lstStyle/>
            <a:p>
              <a:endParaRPr lang="nl-NL"/>
            </a:p>
          </p:txBody>
        </p:sp>
      </p:grpSp>
      <p:sp>
        <p:nvSpPr>
          <p:cNvPr id="4" name="TextBox 4"/>
          <p:cNvSpPr txBox="1"/>
          <p:nvPr/>
        </p:nvSpPr>
        <p:spPr>
          <a:xfrm>
            <a:off x="521247" y="2511343"/>
            <a:ext cx="16335304" cy="3781741"/>
          </a:xfrm>
          <a:prstGeom prst="rect">
            <a:avLst/>
          </a:prstGeom>
        </p:spPr>
        <p:txBody>
          <a:bodyPr wrap="square" lIns="0" tIns="0" rIns="0" bIns="0" rtlCol="0" anchor="t">
            <a:spAutoFit/>
          </a:bodyPr>
          <a:lstStyle/>
          <a:p>
            <a:pPr marL="367025" lvl="1" algn="ctr"/>
            <a:r>
              <a:rPr lang="nl-NL" sz="5400" dirty="0">
                <a:solidFill>
                  <a:srgbClr val="F68B28"/>
                </a:solidFill>
                <a:latin typeface="KG Primary Penmanship"/>
                <a:ea typeface="KG Primary Penmanship"/>
                <a:cs typeface="KG Primary Penmanship"/>
                <a:sym typeface="KG Primary Penmanship"/>
              </a:rPr>
              <a:t>Taaldetectives was en onderzoeksproject voor kinderen. </a:t>
            </a:r>
          </a:p>
          <a:p>
            <a:pPr marL="367025" lvl="1" algn="ctr"/>
            <a:r>
              <a:rPr lang="nl-NL" sz="5400" dirty="0">
                <a:solidFill>
                  <a:srgbClr val="F68B28"/>
                </a:solidFill>
                <a:latin typeface="KG Primary Penmanship"/>
                <a:ea typeface="KG Primary Penmanship"/>
                <a:cs typeface="KG Primary Penmanship"/>
                <a:sym typeface="KG Primary Penmanship"/>
              </a:rPr>
              <a:t>Nu willen we graag van je weten wat je van onderzoek naar taal vindt. </a:t>
            </a:r>
          </a:p>
          <a:p>
            <a:pPr marL="367025" lvl="1" algn="ctr"/>
            <a:r>
              <a:rPr lang="nl-NL" sz="5400" dirty="0">
                <a:solidFill>
                  <a:srgbClr val="F68B28"/>
                </a:solidFill>
                <a:latin typeface="KG Primary Penmanship"/>
                <a:ea typeface="KG Primary Penmanship"/>
                <a:cs typeface="KG Primary Penmanship"/>
                <a:sym typeface="KG Primary Penmanship"/>
              </a:rPr>
              <a:t>Volg hiervoor de volgende link over of </a:t>
            </a:r>
            <a:r>
              <a:rPr lang="nl-NL" sz="5400">
                <a:solidFill>
                  <a:srgbClr val="F68B28"/>
                </a:solidFill>
                <a:latin typeface="KG Primary Penmanship"/>
                <a:ea typeface="KG Primary Penmanship"/>
                <a:cs typeface="KG Primary Penmanship"/>
                <a:sym typeface="KG Primary Penmanship"/>
              </a:rPr>
              <a:t>scan de barcode </a:t>
            </a:r>
            <a:r>
              <a:rPr lang="nl-NL" sz="5400" dirty="0">
                <a:solidFill>
                  <a:srgbClr val="F68B28"/>
                </a:solidFill>
                <a:latin typeface="KG Primary Penmanship"/>
                <a:ea typeface="KG Primary Penmanship"/>
                <a:cs typeface="KG Primary Penmanship"/>
                <a:sym typeface="KG Primary Penmanship"/>
              </a:rPr>
              <a:t>en vul onze korte vragenlijst in: </a:t>
            </a:r>
            <a:r>
              <a:rPr lang="nl-NL" sz="5400" dirty="0">
                <a:solidFill>
                  <a:srgbClr val="8F90D9"/>
                </a:solidFill>
                <a:latin typeface="KG Primary Penmanship"/>
                <a:ea typeface="KG Primary Penmanship"/>
                <a:cs typeface="KG Primary Penmanship"/>
                <a:sym typeface="KG Primary Penmanship"/>
                <a:hlinkClick r:id="rId3">
                  <a:extLst>
                    <a:ext uri="{A12FA001-AC4F-418D-AE19-62706E023703}">
                      <ahyp:hlinkClr xmlns:ahyp="http://schemas.microsoft.com/office/drawing/2018/hyperlinkcolor" val="tx"/>
                    </a:ext>
                  </a:extLst>
                </a:hlinkClick>
              </a:rPr>
              <a:t>https://bit.ly/taaldetectivesB</a:t>
            </a:r>
            <a:endParaRPr lang="nl-NL" sz="5400" dirty="0">
              <a:solidFill>
                <a:srgbClr val="8F90D9"/>
              </a:solidFill>
              <a:latin typeface="KG Primary Penmanship"/>
              <a:ea typeface="KG Primary Penmanship"/>
              <a:cs typeface="KG Primary Penmanship"/>
              <a:sym typeface="KG Primary Penmanship"/>
            </a:endParaRPr>
          </a:p>
          <a:p>
            <a:pPr marL="734051" lvl="1" indent="-367026" algn="l">
              <a:lnSpc>
                <a:spcPts val="3399"/>
              </a:lnSpc>
              <a:buFont typeface="Arial"/>
              <a:buChar char="•"/>
            </a:pPr>
            <a:endParaRPr lang="nl-NL" sz="3399" dirty="0">
              <a:solidFill>
                <a:srgbClr val="F68B28"/>
              </a:solidFill>
              <a:latin typeface="KG Primary Penmanship"/>
              <a:ea typeface="KG Primary Penmanship"/>
              <a:cs typeface="KG Primary Penmanship"/>
              <a:sym typeface="KG Primary Penmanship"/>
            </a:endParaRPr>
          </a:p>
        </p:txBody>
      </p:sp>
      <p:sp>
        <p:nvSpPr>
          <p:cNvPr id="5" name="Freeform 5"/>
          <p:cNvSpPr/>
          <p:nvPr/>
        </p:nvSpPr>
        <p:spPr>
          <a:xfrm flipH="1">
            <a:off x="16596622" y="7438162"/>
            <a:ext cx="2928122" cy="3010923"/>
          </a:xfrm>
          <a:custGeom>
            <a:avLst/>
            <a:gdLst/>
            <a:ahLst/>
            <a:cxnLst/>
            <a:rect l="l" t="t" r="r" b="b"/>
            <a:pathLst>
              <a:path w="2928122" h="3010923">
                <a:moveTo>
                  <a:pt x="2928122" y="0"/>
                </a:moveTo>
                <a:lnTo>
                  <a:pt x="0" y="0"/>
                </a:lnTo>
                <a:lnTo>
                  <a:pt x="0" y="3010923"/>
                </a:lnTo>
                <a:lnTo>
                  <a:pt x="2928122" y="3010923"/>
                </a:lnTo>
                <a:lnTo>
                  <a:pt x="2928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6" name="Freeform 6"/>
          <p:cNvSpPr/>
          <p:nvPr/>
        </p:nvSpPr>
        <p:spPr>
          <a:xfrm rot="5400000">
            <a:off x="-2146445" y="8249183"/>
            <a:ext cx="3802488" cy="3650389"/>
          </a:xfrm>
          <a:custGeom>
            <a:avLst/>
            <a:gdLst/>
            <a:ahLst/>
            <a:cxnLst/>
            <a:rect l="l" t="t" r="r" b="b"/>
            <a:pathLst>
              <a:path w="3802488" h="3650389">
                <a:moveTo>
                  <a:pt x="0" y="0"/>
                </a:moveTo>
                <a:lnTo>
                  <a:pt x="3802488" y="0"/>
                </a:lnTo>
                <a:lnTo>
                  <a:pt x="3802488" y="3650389"/>
                </a:lnTo>
                <a:lnTo>
                  <a:pt x="0" y="3650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 name="TextBox 8"/>
          <p:cNvSpPr txBox="1"/>
          <p:nvPr/>
        </p:nvSpPr>
        <p:spPr>
          <a:xfrm>
            <a:off x="304800" y="1126593"/>
            <a:ext cx="17678399" cy="1025922"/>
          </a:xfrm>
          <a:prstGeom prst="rect">
            <a:avLst/>
          </a:prstGeom>
        </p:spPr>
        <p:txBody>
          <a:bodyPr wrap="square" lIns="0" tIns="0" rIns="0" bIns="0" rtlCol="0" anchor="t">
            <a:spAutoFit/>
          </a:bodyPr>
          <a:lstStyle/>
          <a:p>
            <a:pPr algn="ctr">
              <a:lnSpc>
                <a:spcPts val="8000"/>
              </a:lnSpc>
            </a:pPr>
            <a:r>
              <a:rPr lang="nl-NL" sz="8000">
                <a:solidFill>
                  <a:srgbClr val="F68B28"/>
                </a:solidFill>
                <a:latin typeface="Sensei"/>
                <a:ea typeface="Sensei"/>
                <a:cs typeface="Sensei"/>
                <a:sym typeface="Sensei"/>
              </a:rPr>
              <a:t>Je mening over onderzoek</a:t>
            </a:r>
          </a:p>
        </p:txBody>
      </p:sp>
      <p:sp>
        <p:nvSpPr>
          <p:cNvPr id="11" name="Freeform 8">
            <a:extLst>
              <a:ext uri="{FF2B5EF4-FFF2-40B4-BE49-F238E27FC236}">
                <a16:creationId xmlns:a16="http://schemas.microsoft.com/office/drawing/2014/main" id="{97BACC9A-9261-DC81-406F-E59081267F0B}"/>
              </a:ext>
            </a:extLst>
          </p:cNvPr>
          <p:cNvSpPr/>
          <p:nvPr/>
        </p:nvSpPr>
        <p:spPr>
          <a:xfrm rot="1137654" flipH="1">
            <a:off x="5318846" y="6792116"/>
            <a:ext cx="6644744" cy="2984094"/>
          </a:xfrm>
          <a:custGeom>
            <a:avLst/>
            <a:gdLst/>
            <a:ahLst/>
            <a:cxnLst/>
            <a:rect l="l" t="t" r="r" b="b"/>
            <a:pathLst>
              <a:path w="6644744" h="2984094">
                <a:moveTo>
                  <a:pt x="6644744" y="0"/>
                </a:moveTo>
                <a:lnTo>
                  <a:pt x="0" y="0"/>
                </a:lnTo>
                <a:lnTo>
                  <a:pt x="0" y="2984094"/>
                </a:lnTo>
                <a:lnTo>
                  <a:pt x="6644744" y="2984094"/>
                </a:lnTo>
                <a:lnTo>
                  <a:pt x="664474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0" name="TextBox 15">
            <a:extLst>
              <a:ext uri="{FF2B5EF4-FFF2-40B4-BE49-F238E27FC236}">
                <a16:creationId xmlns:a16="http://schemas.microsoft.com/office/drawing/2014/main" id="{B7404279-9148-A5F3-CF3A-0F4F866B9C8B}"/>
              </a:ext>
            </a:extLst>
          </p:cNvPr>
          <p:cNvSpPr txBox="1"/>
          <p:nvPr/>
        </p:nvSpPr>
        <p:spPr>
          <a:xfrm>
            <a:off x="5660735" y="7949228"/>
            <a:ext cx="6056328" cy="669870"/>
          </a:xfrm>
          <a:prstGeom prst="rect">
            <a:avLst/>
          </a:prstGeom>
        </p:spPr>
        <p:txBody>
          <a:bodyPr lIns="0" tIns="0" rIns="0" bIns="0" rtlCol="0" anchor="t">
            <a:spAutoFit/>
          </a:bodyPr>
          <a:lstStyle/>
          <a:p>
            <a:pPr algn="ctr">
              <a:lnSpc>
                <a:spcPts val="4999"/>
              </a:lnSpc>
            </a:pPr>
            <a:r>
              <a:rPr lang="nl-NL" sz="4999" dirty="0">
                <a:solidFill>
                  <a:srgbClr val="F8F5F1"/>
                </a:solidFill>
                <a:latin typeface="KG Primary Penmanship"/>
                <a:ea typeface="KG Primary Penmanship"/>
                <a:cs typeface="KG Primary Penmanship"/>
                <a:sym typeface="KG Primary Penmanship"/>
              </a:rPr>
              <a:t>Onze schoolcode is: XXXX</a:t>
            </a:r>
          </a:p>
        </p:txBody>
      </p:sp>
      <p:pic>
        <p:nvPicPr>
          <p:cNvPr id="13" name="Picture 12" descr="A qr code on a white background&#10;&#10;Description automatically generated">
            <a:extLst>
              <a:ext uri="{FF2B5EF4-FFF2-40B4-BE49-F238E27FC236}">
                <a16:creationId xmlns:a16="http://schemas.microsoft.com/office/drawing/2014/main" id="{315CFCCB-BB53-F6E9-1705-D5A47900EF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48665" y="6221963"/>
            <a:ext cx="3212511" cy="3212511"/>
          </a:xfrm>
          <a:prstGeom prst="rect">
            <a:avLst/>
          </a:prstGeom>
        </p:spPr>
      </p:pic>
    </p:spTree>
    <p:extLst>
      <p:ext uri="{BB962C8B-B14F-4D97-AF65-F5344CB8AC3E}">
        <p14:creationId xmlns:p14="http://schemas.microsoft.com/office/powerpoint/2010/main" val="3347525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Custom</PresentationFormat>
  <Paragraphs>39</Paragraphs>
  <Slides>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Open Sans</vt:lpstr>
      <vt:lpstr>KG Primary Penmanship</vt:lpstr>
      <vt:lpstr>Calibri</vt:lpstr>
      <vt:lpstr>Raleway Bold</vt:lpstr>
      <vt:lpstr>Wingdings</vt:lpstr>
      <vt:lpstr>Canva Sans Medium</vt:lpstr>
      <vt:lpstr>Raleway</vt:lpstr>
      <vt:lpstr>Arial</vt:lpstr>
      <vt:lpstr>Adobe Clean DC</vt:lpstr>
      <vt:lpstr>Sensei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#ASV2024 Presentatie leraren Taal Detectives V2</dc:title>
  <dc:creator>Sandra de Vries</dc:creator>
  <cp:lastModifiedBy>Knopp, E.M. (Eva)</cp:lastModifiedBy>
  <cp:revision>5</cp:revision>
  <dcterms:created xsi:type="dcterms:W3CDTF">2006-08-16T00:00:00Z</dcterms:created>
  <dcterms:modified xsi:type="dcterms:W3CDTF">2024-11-04T16:13:11Z</dcterms:modified>
  <dc:identifier>DAGShIuMzHs</dc:identifier>
</cp:coreProperties>
</file>