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6" r:id="rId14"/>
    <p:sldId id="278" r:id="rId15"/>
    <p:sldId id="269" r:id="rId16"/>
    <p:sldId id="270" r:id="rId17"/>
    <p:sldId id="271" r:id="rId18"/>
    <p:sldId id="272" r:id="rId19"/>
    <p:sldId id="273" r:id="rId20"/>
    <p:sldId id="274" r:id="rId21"/>
    <p:sldId id="275" r:id="rId22"/>
  </p:sldIdLst>
  <p:sldSz cx="18288000" cy="10287000"/>
  <p:notesSz cx="6797675" cy="9926638"/>
  <p:embeddedFontLst>
    <p:embeddedFont>
      <p:font typeface="Canva Sans Medium" panose="020B0604020202020204" charset="0"/>
      <p:regular r:id="rId24"/>
    </p:embeddedFont>
    <p:embeddedFont>
      <p:font typeface="KG Primary Penmanship" panose="020B0604020202020204" charset="0"/>
      <p:regular r:id="rId25"/>
    </p:embeddedFont>
    <p:embeddedFont>
      <p:font typeface="Open Sans" panose="020B0606030504020204" pitchFamily="34" charset="0"/>
      <p:regular r:id="rId26"/>
      <p:bold r:id="rId27"/>
      <p:italic r:id="rId28"/>
      <p:boldItalic r:id="rId29"/>
    </p:embeddedFont>
    <p:embeddedFont>
      <p:font typeface="Raleway" pitchFamily="2" charset="0"/>
      <p:regular r:id="rId30"/>
      <p:bold r:id="rId31"/>
      <p:italic r:id="rId32"/>
      <p:boldItalic r:id="rId33"/>
    </p:embeddedFont>
    <p:embeddedFont>
      <p:font typeface="Raleway Bold" charset="0"/>
      <p:regular r:id="rId34"/>
      <p:bold r:id="rId35"/>
    </p:embeddedFont>
    <p:embeddedFont>
      <p:font typeface="Sensei"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90D9"/>
    <a:srgbClr val="F69133"/>
    <a:srgbClr val="F68B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204" autoAdjust="0"/>
  </p:normalViewPr>
  <p:slideViewPr>
    <p:cSldViewPr>
      <p:cViewPr>
        <p:scale>
          <a:sx n="33" d="100"/>
          <a:sy n="33" d="100"/>
        </p:scale>
        <p:origin x="498"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userId="a4634adc-4471-4078-97d3-85071d0c792b" providerId="ADAL" clId="{99710122-C4A7-4B51-84F9-5D169DDA20D4}"/>
    <pc:docChg chg="modSld">
      <pc:chgData name="Sandra" userId="a4634adc-4471-4078-97d3-85071d0c792b" providerId="ADAL" clId="{99710122-C4A7-4B51-84F9-5D169DDA20D4}" dt="2024-11-07T09:22:55.336" v="10" actId="20577"/>
      <pc:docMkLst>
        <pc:docMk/>
      </pc:docMkLst>
      <pc:sldChg chg="modSp mod">
        <pc:chgData name="Sandra" userId="a4634adc-4471-4078-97d3-85071d0c792b" providerId="ADAL" clId="{99710122-C4A7-4B51-84F9-5D169DDA20D4}" dt="2024-11-07T09:22:55.336" v="10" actId="20577"/>
        <pc:sldMkLst>
          <pc:docMk/>
          <pc:sldMk cId="0" sldId="267"/>
        </pc:sldMkLst>
        <pc:spChg chg="mod">
          <ac:chgData name="Sandra" userId="a4634adc-4471-4078-97d3-85071d0c792b" providerId="ADAL" clId="{99710122-C4A7-4B51-84F9-5D169DDA20D4}" dt="2024-11-07T09:22:55.336" v="10" actId="20577"/>
          <ac:spMkLst>
            <pc:docMk/>
            <pc:sldMk cId="0" sldId="267"/>
            <ac:spMk id="20" creationId="{00000000-0000-0000-0000-000000000000}"/>
          </ac:spMkLst>
        </pc:spChg>
      </pc:sldChg>
      <pc:sldChg chg="modSp mod">
        <pc:chgData name="Sandra" userId="a4634adc-4471-4078-97d3-85071d0c792b" providerId="ADAL" clId="{99710122-C4A7-4B51-84F9-5D169DDA20D4}" dt="2024-11-07T09:19:22.552" v="5" actId="20577"/>
        <pc:sldMkLst>
          <pc:docMk/>
          <pc:sldMk cId="0" sldId="271"/>
        </pc:sldMkLst>
        <pc:spChg chg="mod">
          <ac:chgData name="Sandra" userId="a4634adc-4471-4078-97d3-85071d0c792b" providerId="ADAL" clId="{99710122-C4A7-4B51-84F9-5D169DDA20D4}" dt="2024-11-07T09:19:22.552" v="5" actId="20577"/>
          <ac:spMkLst>
            <pc:docMk/>
            <pc:sldMk cId="0" sldId="271"/>
            <ac:spMk id="4" creationId="{00000000-0000-0000-0000-000000000000}"/>
          </ac:spMkLst>
        </pc:spChg>
      </pc:sldChg>
    </pc:docChg>
  </pc:docChgLst>
  <pc:docChgLst>
    <pc:chgData name="Sandra" userId="a4634adc-4471-4078-97d3-85071d0c792b" providerId="ADAL" clId="{8BB51E5D-806F-4BBE-BF2F-2175E6E661FC}"/>
    <pc:docChg chg="custSel delSld modSld">
      <pc:chgData name="Sandra" userId="a4634adc-4471-4078-97d3-85071d0c792b" providerId="ADAL" clId="{8BB51E5D-806F-4BBE-BF2F-2175E6E661FC}" dt="2024-10-16T13:40:36.454" v="321" actId="6549"/>
      <pc:docMkLst>
        <pc:docMk/>
      </pc:docMkLst>
      <pc:sldChg chg="addSp delSp modSp mod modNotesTx">
        <pc:chgData name="Sandra" userId="a4634adc-4471-4078-97d3-85071d0c792b" providerId="ADAL" clId="{8BB51E5D-806F-4BBE-BF2F-2175E6E661FC}" dt="2024-10-16T11:02:24.283" v="191" actId="1036"/>
        <pc:sldMkLst>
          <pc:docMk/>
          <pc:sldMk cId="0" sldId="258"/>
        </pc:sldMkLst>
        <pc:spChg chg="del">
          <ac:chgData name="Sandra" userId="a4634adc-4471-4078-97d3-85071d0c792b" providerId="ADAL" clId="{8BB51E5D-806F-4BBE-BF2F-2175E6E661FC}" dt="2024-10-16T11:00:27.359" v="154" actId="478"/>
          <ac:spMkLst>
            <pc:docMk/>
            <pc:sldMk cId="0" sldId="258"/>
            <ac:spMk id="7" creationId="{00000000-0000-0000-0000-000000000000}"/>
          </ac:spMkLst>
        </pc:spChg>
        <pc:grpChg chg="mod">
          <ac:chgData name="Sandra" userId="a4634adc-4471-4078-97d3-85071d0c792b" providerId="ADAL" clId="{8BB51E5D-806F-4BBE-BF2F-2175E6E661FC}" dt="2024-10-16T11:02:24.283" v="191" actId="1036"/>
          <ac:grpSpMkLst>
            <pc:docMk/>
            <pc:sldMk cId="0" sldId="258"/>
            <ac:grpSpMk id="2" creationId="{00000000-0000-0000-0000-000000000000}"/>
          </ac:grpSpMkLst>
        </pc:grpChg>
        <pc:picChg chg="add mod">
          <ac:chgData name="Sandra" userId="a4634adc-4471-4078-97d3-85071d0c792b" providerId="ADAL" clId="{8BB51E5D-806F-4BBE-BF2F-2175E6E661FC}" dt="2024-10-16T11:00:31.153" v="158" actId="1076"/>
          <ac:picMkLst>
            <pc:docMk/>
            <pc:sldMk cId="0" sldId="258"/>
            <ac:picMk id="12" creationId="{17614E68-486F-7540-E858-7AE82DE9AB53}"/>
          </ac:picMkLst>
        </pc:picChg>
      </pc:sldChg>
      <pc:sldChg chg="modSp mod">
        <pc:chgData name="Sandra" userId="a4634adc-4471-4078-97d3-85071d0c792b" providerId="ADAL" clId="{8BB51E5D-806F-4BBE-BF2F-2175E6E661FC}" dt="2024-10-16T11:03:08.515" v="192" actId="20577"/>
        <pc:sldMkLst>
          <pc:docMk/>
          <pc:sldMk cId="0" sldId="259"/>
        </pc:sldMkLst>
        <pc:spChg chg="mod">
          <ac:chgData name="Sandra" userId="a4634adc-4471-4078-97d3-85071d0c792b" providerId="ADAL" clId="{8BB51E5D-806F-4BBE-BF2F-2175E6E661FC}" dt="2024-10-16T11:03:08.515" v="192" actId="20577"/>
          <ac:spMkLst>
            <pc:docMk/>
            <pc:sldMk cId="0" sldId="259"/>
            <ac:spMk id="13" creationId="{00000000-0000-0000-0000-000000000000}"/>
          </ac:spMkLst>
        </pc:spChg>
      </pc:sldChg>
      <pc:sldChg chg="modSp mod">
        <pc:chgData name="Sandra" userId="a4634adc-4471-4078-97d3-85071d0c792b" providerId="ADAL" clId="{8BB51E5D-806F-4BBE-BF2F-2175E6E661FC}" dt="2024-10-16T10:26:03.805" v="1" actId="1076"/>
        <pc:sldMkLst>
          <pc:docMk/>
          <pc:sldMk cId="0" sldId="260"/>
        </pc:sldMkLst>
        <pc:spChg chg="mod">
          <ac:chgData name="Sandra" userId="a4634adc-4471-4078-97d3-85071d0c792b" providerId="ADAL" clId="{8BB51E5D-806F-4BBE-BF2F-2175E6E661FC}" dt="2024-10-16T10:26:03.805" v="1" actId="1076"/>
          <ac:spMkLst>
            <pc:docMk/>
            <pc:sldMk cId="0" sldId="260"/>
            <ac:spMk id="3" creationId="{C44202D6-1FB4-94A5-A0C6-1845D8E9BEF9}"/>
          </ac:spMkLst>
        </pc:spChg>
      </pc:sldChg>
      <pc:sldChg chg="modSp mod modNotesTx">
        <pc:chgData name="Sandra" userId="a4634adc-4471-4078-97d3-85071d0c792b" providerId="ADAL" clId="{8BB51E5D-806F-4BBE-BF2F-2175E6E661FC}" dt="2024-10-16T10:30:27.376" v="78" actId="20577"/>
        <pc:sldMkLst>
          <pc:docMk/>
          <pc:sldMk cId="0" sldId="266"/>
        </pc:sldMkLst>
        <pc:spChg chg="mod">
          <ac:chgData name="Sandra" userId="a4634adc-4471-4078-97d3-85071d0c792b" providerId="ADAL" clId="{8BB51E5D-806F-4BBE-BF2F-2175E6E661FC}" dt="2024-10-16T10:28:17.773" v="2" actId="1076"/>
          <ac:spMkLst>
            <pc:docMk/>
            <pc:sldMk cId="0" sldId="266"/>
            <ac:spMk id="14" creationId="{00000000-0000-0000-0000-000000000000}"/>
          </ac:spMkLst>
        </pc:spChg>
      </pc:sldChg>
      <pc:sldChg chg="modNotesTx">
        <pc:chgData name="Sandra" userId="a4634adc-4471-4078-97d3-85071d0c792b" providerId="ADAL" clId="{8BB51E5D-806F-4BBE-BF2F-2175E6E661FC}" dt="2024-10-16T10:30:31.726" v="79"/>
        <pc:sldMkLst>
          <pc:docMk/>
          <pc:sldMk cId="0" sldId="267"/>
        </pc:sldMkLst>
      </pc:sldChg>
      <pc:sldChg chg="modNotesTx">
        <pc:chgData name="Sandra" userId="a4634adc-4471-4078-97d3-85071d0c792b" providerId="ADAL" clId="{8BB51E5D-806F-4BBE-BF2F-2175E6E661FC}" dt="2024-10-16T10:32:31.510" v="148" actId="15"/>
        <pc:sldMkLst>
          <pc:docMk/>
          <pc:sldMk cId="0" sldId="270"/>
        </pc:sldMkLst>
      </pc:sldChg>
      <pc:sldChg chg="modSp mod">
        <pc:chgData name="Sandra" userId="a4634adc-4471-4078-97d3-85071d0c792b" providerId="ADAL" clId="{8BB51E5D-806F-4BBE-BF2F-2175E6E661FC}" dt="2024-10-16T10:33:02.495" v="149" actId="3626"/>
        <pc:sldMkLst>
          <pc:docMk/>
          <pc:sldMk cId="0" sldId="271"/>
        </pc:sldMkLst>
        <pc:spChg chg="mod">
          <ac:chgData name="Sandra" userId="a4634adc-4471-4078-97d3-85071d0c792b" providerId="ADAL" clId="{8BB51E5D-806F-4BBE-BF2F-2175E6E661FC}" dt="2024-10-16T10:33:02.495" v="149" actId="3626"/>
          <ac:spMkLst>
            <pc:docMk/>
            <pc:sldMk cId="0" sldId="271"/>
            <ac:spMk id="4" creationId="{00000000-0000-0000-0000-000000000000}"/>
          </ac:spMkLst>
        </pc:spChg>
      </pc:sldChg>
      <pc:sldChg chg="modSp mod modNotesTx">
        <pc:chgData name="Sandra" userId="a4634adc-4471-4078-97d3-85071d0c792b" providerId="ADAL" clId="{8BB51E5D-806F-4BBE-BF2F-2175E6E661FC}" dt="2024-10-16T13:40:36.454" v="321" actId="6549"/>
        <pc:sldMkLst>
          <pc:docMk/>
          <pc:sldMk cId="0" sldId="272"/>
        </pc:sldMkLst>
        <pc:spChg chg="mod">
          <ac:chgData name="Sandra" userId="a4634adc-4471-4078-97d3-85071d0c792b" providerId="ADAL" clId="{8BB51E5D-806F-4BBE-BF2F-2175E6E661FC}" dt="2024-10-16T10:33:21.501" v="150" actId="3626"/>
          <ac:spMkLst>
            <pc:docMk/>
            <pc:sldMk cId="0" sldId="272"/>
            <ac:spMk id="4" creationId="{00000000-0000-0000-0000-000000000000}"/>
          </ac:spMkLst>
        </pc:spChg>
      </pc:sldChg>
      <pc:sldChg chg="modSp mod">
        <pc:chgData name="Sandra" userId="a4634adc-4471-4078-97d3-85071d0c792b" providerId="ADAL" clId="{8BB51E5D-806F-4BBE-BF2F-2175E6E661FC}" dt="2024-10-16T10:33:35.715" v="151" actId="3626"/>
        <pc:sldMkLst>
          <pc:docMk/>
          <pc:sldMk cId="0" sldId="273"/>
        </pc:sldMkLst>
        <pc:spChg chg="mod">
          <ac:chgData name="Sandra" userId="a4634adc-4471-4078-97d3-85071d0c792b" providerId="ADAL" clId="{8BB51E5D-806F-4BBE-BF2F-2175E6E661FC}" dt="2024-10-16T10:33:35.715" v="151" actId="3626"/>
          <ac:spMkLst>
            <pc:docMk/>
            <pc:sldMk cId="0" sldId="273"/>
            <ac:spMk id="4" creationId="{00000000-0000-0000-0000-000000000000}"/>
          </ac:spMkLst>
        </pc:spChg>
      </pc:sldChg>
      <pc:sldChg chg="modSp mod modNotesTx">
        <pc:chgData name="Sandra" userId="a4634adc-4471-4078-97d3-85071d0c792b" providerId="ADAL" clId="{8BB51E5D-806F-4BBE-BF2F-2175E6E661FC}" dt="2024-10-16T13:15:56.104" v="308" actId="20577"/>
        <pc:sldMkLst>
          <pc:docMk/>
          <pc:sldMk cId="0" sldId="275"/>
        </pc:sldMkLst>
        <pc:spChg chg="mod">
          <ac:chgData name="Sandra" userId="a4634adc-4471-4078-97d3-85071d0c792b" providerId="ADAL" clId="{8BB51E5D-806F-4BBE-BF2F-2175E6E661FC}" dt="2024-10-16T13:15:56.104" v="308" actId="20577"/>
          <ac:spMkLst>
            <pc:docMk/>
            <pc:sldMk cId="0" sldId="275"/>
            <ac:spMk id="4" creationId="{00000000-0000-0000-0000-000000000000}"/>
          </ac:spMkLst>
        </pc:spChg>
      </pc:sldChg>
      <pc:sldChg chg="addSp delSp modSp mod">
        <pc:chgData name="Sandra" userId="a4634adc-4471-4078-97d3-85071d0c792b" providerId="ADAL" clId="{8BB51E5D-806F-4BBE-BF2F-2175E6E661FC}" dt="2024-10-16T11:58:47.741" v="196" actId="1076"/>
        <pc:sldMkLst>
          <pc:docMk/>
          <pc:sldMk cId="1576525031" sldId="276"/>
        </pc:sldMkLst>
        <pc:picChg chg="add mod">
          <ac:chgData name="Sandra" userId="a4634adc-4471-4078-97d3-85071d0c792b" providerId="ADAL" clId="{8BB51E5D-806F-4BBE-BF2F-2175E6E661FC}" dt="2024-10-16T11:58:47.741" v="196" actId="1076"/>
          <ac:picMkLst>
            <pc:docMk/>
            <pc:sldMk cId="1576525031" sldId="276"/>
            <ac:picMk id="9" creationId="{DC2C0B88-FFDF-D4F9-9947-9DA921103E64}"/>
          </ac:picMkLst>
        </pc:picChg>
        <pc:picChg chg="del">
          <ac:chgData name="Sandra" userId="a4634adc-4471-4078-97d3-85071d0c792b" providerId="ADAL" clId="{8BB51E5D-806F-4BBE-BF2F-2175E6E661FC}" dt="2024-10-16T11:58:36.868" v="193" actId="478"/>
          <ac:picMkLst>
            <pc:docMk/>
            <pc:sldMk cId="1576525031" sldId="276"/>
            <ac:picMk id="25" creationId="{0ED01776-6E0F-7597-34D5-6F8809473AFE}"/>
          </ac:picMkLst>
        </pc:picChg>
      </pc:sldChg>
      <pc:sldChg chg="addSp delSp modSp mod modNotesTx">
        <pc:chgData name="Sandra" userId="a4634adc-4471-4078-97d3-85071d0c792b" providerId="ADAL" clId="{8BB51E5D-806F-4BBE-BF2F-2175E6E661FC}" dt="2024-10-16T12:14:41.545" v="209" actId="14100"/>
        <pc:sldMkLst>
          <pc:docMk/>
          <pc:sldMk cId="2881717236" sldId="278"/>
        </pc:sldMkLst>
        <pc:picChg chg="add mod">
          <ac:chgData name="Sandra" userId="a4634adc-4471-4078-97d3-85071d0c792b" providerId="ADAL" clId="{8BB51E5D-806F-4BBE-BF2F-2175E6E661FC}" dt="2024-10-16T12:14:41.545" v="209" actId="14100"/>
          <ac:picMkLst>
            <pc:docMk/>
            <pc:sldMk cId="2881717236" sldId="278"/>
            <ac:picMk id="13" creationId="{858A9C58-C789-BC5A-1BA7-3D3CE0F7164E}"/>
          </ac:picMkLst>
        </pc:picChg>
        <pc:picChg chg="del">
          <ac:chgData name="Sandra" userId="a4634adc-4471-4078-97d3-85071d0c792b" providerId="ADAL" clId="{8BB51E5D-806F-4BBE-BF2F-2175E6E661FC}" dt="2024-10-16T12:13:33.970" v="201" actId="478"/>
          <ac:picMkLst>
            <pc:docMk/>
            <pc:sldMk cId="2881717236" sldId="278"/>
            <ac:picMk id="21" creationId="{38A56841-5C2F-EC8B-E0CD-FF0138F12156}"/>
          </ac:picMkLst>
        </pc:picChg>
        <pc:picChg chg="add mod">
          <ac:chgData name="Sandra" userId="a4634adc-4471-4078-97d3-85071d0c792b" providerId="ADAL" clId="{8BB51E5D-806F-4BBE-BF2F-2175E6E661FC}" dt="2024-10-16T12:14:29.519" v="206" actId="1076"/>
          <ac:picMkLst>
            <pc:docMk/>
            <pc:sldMk cId="2881717236" sldId="278"/>
            <ac:picMk id="22" creationId="{2A7B80CB-3301-A4F4-ADB2-EB2A7E7C28F5}"/>
          </ac:picMkLst>
        </pc:picChg>
        <pc:picChg chg="del">
          <ac:chgData name="Sandra" userId="a4634adc-4471-4078-97d3-85071d0c792b" providerId="ADAL" clId="{8BB51E5D-806F-4BBE-BF2F-2175E6E661FC}" dt="2024-10-16T12:13:20.108" v="197" actId="478"/>
          <ac:picMkLst>
            <pc:docMk/>
            <pc:sldMk cId="2881717236" sldId="278"/>
            <ac:picMk id="23" creationId="{D4C804EB-09B8-A5EC-6334-82645F468777}"/>
          </ac:picMkLst>
        </pc:picChg>
      </pc:sldChg>
      <pc:sldChg chg="del">
        <pc:chgData name="Sandra" userId="a4634adc-4471-4078-97d3-85071d0c792b" providerId="ADAL" clId="{8BB51E5D-806F-4BBE-BF2F-2175E6E661FC}" dt="2024-10-16T10:55:33.061" v="152" actId="47"/>
        <pc:sldMkLst>
          <pc:docMk/>
          <pc:sldMk cId="1197251958" sldId="279"/>
        </pc:sldMkLst>
      </pc:sldChg>
      <pc:sldChg chg="del">
        <pc:chgData name="Sandra" userId="a4634adc-4471-4078-97d3-85071d0c792b" providerId="ADAL" clId="{8BB51E5D-806F-4BBE-BF2F-2175E6E661FC}" dt="2024-10-16T10:55:37.435" v="153" actId="47"/>
        <pc:sldMkLst>
          <pc:docMk/>
          <pc:sldMk cId="3347525623"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5562" tIns="47781" rIns="95562" bIns="47781" rtlCol="0"/>
          <a:lstStyle>
            <a:lvl1pPr algn="l">
              <a:defRPr sz="1300"/>
            </a:lvl1pPr>
          </a:lstStyle>
          <a:p>
            <a:endParaRPr lang="cs-CZ"/>
          </a:p>
        </p:txBody>
      </p:sp>
      <p:sp>
        <p:nvSpPr>
          <p:cNvPr id="3" name="Date Placeholder 2"/>
          <p:cNvSpPr>
            <a:spLocks noGrp="1"/>
          </p:cNvSpPr>
          <p:nvPr>
            <p:ph type="dt" idx="1"/>
          </p:nvPr>
        </p:nvSpPr>
        <p:spPr>
          <a:xfrm>
            <a:off x="5134448" y="0"/>
            <a:ext cx="3927546" cy="372249"/>
          </a:xfrm>
          <a:prstGeom prst="rect">
            <a:avLst/>
          </a:prstGeom>
        </p:spPr>
        <p:txBody>
          <a:bodyPr vert="horz" lIns="95562" tIns="47781" rIns="95562" bIns="47781" rtlCol="0"/>
          <a:lstStyle>
            <a:lvl1pPr algn="r">
              <a:defRPr sz="1300"/>
            </a:lvl1pPr>
          </a:lstStyle>
          <a:p>
            <a:fld id="{B7268E1E-0E44-426D-905E-8AD9B19D2182}" type="datetimeFigureOut">
              <a:rPr lang="cs-CZ" smtClean="0"/>
              <a:t>07.11.2024</a:t>
            </a:fld>
            <a:endParaRPr lang="cs-CZ"/>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5562" tIns="47781" rIns="95562" bIns="47781" rtlCol="0" anchor="ctr"/>
          <a:lstStyle/>
          <a:p>
            <a:endParaRPr lang="cs-CZ"/>
          </a:p>
        </p:txBody>
      </p:sp>
      <p:sp>
        <p:nvSpPr>
          <p:cNvPr id="5" name="Notes Placeholder 4"/>
          <p:cNvSpPr>
            <a:spLocks noGrp="1"/>
          </p:cNvSpPr>
          <p:nvPr>
            <p:ph type="body" sz="quarter" idx="3"/>
          </p:nvPr>
        </p:nvSpPr>
        <p:spPr>
          <a:xfrm>
            <a:off x="906357" y="3529471"/>
            <a:ext cx="7250854" cy="3345071"/>
          </a:xfrm>
          <a:prstGeom prst="rect">
            <a:avLst/>
          </a:prstGeom>
        </p:spPr>
        <p:txBody>
          <a:bodyPr vert="horz" lIns="95562" tIns="47781" rIns="95562" bIns="47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058943"/>
            <a:ext cx="3927546" cy="370526"/>
          </a:xfrm>
          <a:prstGeom prst="rect">
            <a:avLst/>
          </a:prstGeom>
        </p:spPr>
        <p:txBody>
          <a:bodyPr vert="horz" lIns="95562" tIns="47781" rIns="95562" bIns="47781" rtlCol="0" anchor="b"/>
          <a:lstStyle>
            <a:lvl1pPr algn="l">
              <a:defRPr sz="1300"/>
            </a:lvl1pPr>
          </a:lstStyle>
          <a:p>
            <a:endParaRPr lang="cs-CZ"/>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5562" tIns="47781" rIns="95562" bIns="47781" rtlCol="0" anchor="b"/>
          <a:lstStyle>
            <a:lvl1pPr algn="r">
              <a:defRPr sz="13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rcg.is/1jCyD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cg.is/1jCyD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rcg.is/1jCy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xperience.arcgis.com/experience/ba2d07eae68640b2a83981cd2691292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llescholenverzamelen.nl/explor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etenschapsknooppunten.nl/alle-scholen-verzamelen/Lesmateriaal%20ASV202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uurzaam-ondernemen.nl/finale-sdg-challenge-nederlandse-universiteiten-op-21-jun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pPr defTabSz="955613">
              <a:defRPr/>
            </a:pPr>
            <a:r>
              <a:rPr lang="nl-NL" sz="1300" i="1" dirty="0">
                <a:latin typeface="Aptos" panose="020B0004020202020204" pitchFamily="34" charset="0"/>
                <a:ea typeface="Aptos" panose="020B0004020202020204" pitchFamily="34" charset="0"/>
                <a:cs typeface="Arial" panose="020B0604020202020204" pitchFamily="34" charset="0"/>
              </a:rPr>
              <a:t>Deze presentatie leidt je stapsgewijs door de dag heen. Soms wordt er iets gepresenteerd en leidt je het gesprek, soms wordt er een filmpje getoond, soms worden de opdrachten die leerlingen in de app of in het werkboekje moeten doen getoond.  </a:t>
            </a:r>
          </a:p>
          <a:p>
            <a:pPr defTabSz="955613">
              <a:defRPr/>
            </a:pPr>
            <a:r>
              <a:rPr lang="nl-NL" sz="1300" i="1" dirty="0">
                <a:latin typeface="Aptos" panose="020B0004020202020204" pitchFamily="34" charset="0"/>
                <a:ea typeface="Aptos" panose="020B0004020202020204" pitchFamily="34" charset="0"/>
                <a:cs typeface="Arial" panose="020B0604020202020204" pitchFamily="34" charset="0"/>
              </a:rPr>
              <a:t>In de notulen onder de slide doen we voorstellen voor wat je zou kunnen zeggen of vragen aan je leerlingen. Soms geven we ook praktische tips. </a:t>
            </a:r>
            <a:endParaRPr lang="nl-NL" noProof="0" dirty="0"/>
          </a:p>
          <a:p>
            <a:pPr defTabSz="955613">
              <a:defRPr/>
            </a:pPr>
            <a:r>
              <a:rPr lang="nl-NL" sz="1300" i="1" dirty="0">
                <a:latin typeface="Aptos" panose="020B0004020202020204" pitchFamily="34" charset="0"/>
                <a:ea typeface="Aptos" panose="020B0004020202020204" pitchFamily="34" charset="0"/>
                <a:cs typeface="Arial" panose="020B0604020202020204" pitchFamily="34" charset="0"/>
              </a:rPr>
              <a:t>Tip: De plaatsnamen op de bordjes kun je aanpassen naar steden of straten bij jullie.</a:t>
            </a:r>
          </a:p>
          <a:p>
            <a:pPr marL="0" indent="0" defTabSz="955613">
              <a:buFont typeface="Wingdings" panose="05000000000000000000" pitchFamily="2" charset="2"/>
              <a:buNone/>
              <a:defRPr/>
            </a:pPr>
            <a:endParaRPr lang="nl-NL" noProof="0" dirty="0"/>
          </a:p>
          <a:p>
            <a:pPr defTabSz="955613">
              <a:defRPr/>
            </a:pPr>
            <a:r>
              <a:rPr lang="nl-NL" noProof="0" dirty="0"/>
              <a:t>Docent: </a:t>
            </a:r>
          </a:p>
          <a:p>
            <a:pPr marL="179178" indent="-179178">
              <a:buFontTx/>
              <a:buChar char="-"/>
            </a:pPr>
            <a:r>
              <a:rPr lang="nl-NL" noProof="0" dirty="0"/>
              <a:t>Vandaag is geen gewone schooldag. </a:t>
            </a:r>
          </a:p>
          <a:p>
            <a:pPr marL="179178" indent="-179178">
              <a:buFontTx/>
              <a:buChar char="-"/>
            </a:pPr>
            <a:r>
              <a:rPr lang="nl-NL" noProof="0" dirty="0"/>
              <a:t>Vandaag zijn we onderzoekers en gaan als “taaldetectives” de talen in onze eigen omgeving onderzoeken! We doen dus een speurtocht naar de talen om ons heen. </a:t>
            </a:r>
          </a:p>
          <a:p>
            <a:pPr marL="179178" indent="-179178" defTabSz="955613">
              <a:buFontTx/>
              <a:buChar char="-"/>
              <a:defRPr/>
            </a:pPr>
            <a:r>
              <a:rPr lang="nl-NL" noProof="0" dirty="0"/>
              <a:t>Dat doen we samen met meer dan 100 andere basisscholen in Nederland. Daarom heet wat we vandaag doen ook “Alle scholen verzamelen”. </a:t>
            </a:r>
          </a:p>
          <a:p>
            <a:pPr marL="179178" indent="-179178" defTabSz="955613">
              <a:buFontTx/>
              <a:buChar char="-"/>
              <a:defRPr/>
            </a:pPr>
            <a:endParaRPr lang="nl-NL" noProof="0" dirty="0"/>
          </a:p>
          <a:p>
            <a:pPr marL="171450" marR="0" lvl="0" indent="-171450" algn="l" defTabSz="955613"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nl-NL" noProof="0" dirty="0">
              <a:sym typeface="Wingdings" panose="05000000000000000000" pitchFamily="2" charset="2"/>
            </a:endParaRPr>
          </a:p>
          <a:p>
            <a:pPr marL="0" indent="0" defTabSz="955613">
              <a:buFontTx/>
              <a:buNone/>
              <a:defRPr/>
            </a:pPr>
            <a:endParaRPr lang="nl-NL" noProof="0"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08824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noProof="0" dirty="0"/>
              <a:t>Docent: </a:t>
            </a:r>
          </a:p>
          <a:p>
            <a:pPr marL="179178" indent="-179178">
              <a:buFont typeface="Arial" panose="020B0604020202020204" pitchFamily="34" charset="0"/>
              <a:buChar char="•"/>
            </a:pPr>
            <a:r>
              <a:rPr lang="nl-NL" noProof="0" dirty="0"/>
              <a:t>Hier een voorbeeld van Max en Eva.</a:t>
            </a:r>
          </a:p>
          <a:p>
            <a:pPr marL="179178" indent="-179178">
              <a:buFont typeface="Arial" panose="020B0604020202020204" pitchFamily="34" charset="0"/>
              <a:buChar char="•"/>
            </a:pPr>
            <a:r>
              <a:rPr lang="nl-NL" noProof="0" dirty="0"/>
              <a:t>Wat denken jullie? </a:t>
            </a:r>
          </a:p>
          <a:p>
            <a:pPr marL="776435" lvl="1" indent="-298629">
              <a:buFont typeface="Arial" panose="020B0604020202020204" pitchFamily="34" charset="0"/>
              <a:buChar char="•"/>
            </a:pPr>
            <a:r>
              <a:rPr lang="nl-NL" noProof="0" dirty="0"/>
              <a:t>Waar staat dit bord? </a:t>
            </a:r>
          </a:p>
          <a:p>
            <a:pPr marL="776435" lvl="1" indent="-298629">
              <a:buFont typeface="Arial" panose="020B0604020202020204" pitchFamily="34" charset="0"/>
              <a:buChar char="•"/>
            </a:pPr>
            <a:r>
              <a:rPr lang="nl-NL" noProof="0" dirty="0"/>
              <a:t>Welke talen zie je hier? </a:t>
            </a:r>
          </a:p>
          <a:p>
            <a:pPr marL="776435" lvl="1" indent="-298629">
              <a:buFont typeface="Arial" panose="020B0604020202020204" pitchFamily="34" charset="0"/>
              <a:buChar char="•"/>
            </a:pPr>
            <a:r>
              <a:rPr lang="nl-NL" noProof="0" dirty="0"/>
              <a:t>Wie heeft het geschreven en voor wie is het bedoeld? </a:t>
            </a:r>
          </a:p>
          <a:p>
            <a:pPr marL="776435" lvl="1" indent="-298629">
              <a:buFont typeface="Arial" panose="020B0604020202020204" pitchFamily="34" charset="0"/>
              <a:buChar char="•"/>
            </a:pPr>
            <a:r>
              <a:rPr lang="nl-NL" noProof="0" dirty="0"/>
              <a:t>Wat is het doel?</a:t>
            </a:r>
          </a:p>
          <a:p>
            <a:pPr marL="179178" indent="-179178">
              <a:buFont typeface="Arial" panose="020B0604020202020204" pitchFamily="34" charset="0"/>
              <a:buChar char="•"/>
            </a:pPr>
            <a:r>
              <a:rPr lang="nl-NL" noProof="0" dirty="0"/>
              <a:t>En waarom nu juist deze talen daar? </a:t>
            </a:r>
          </a:p>
          <a:p>
            <a:endParaRPr lang="nl-NL" noProof="0" dirty="0"/>
          </a:p>
          <a:p>
            <a:r>
              <a:rPr lang="nl-NL" i="1" noProof="0" dirty="0"/>
              <a:t>Mogelijke antwoorden: </a:t>
            </a:r>
          </a:p>
          <a:p>
            <a:pPr marL="179178" indent="-179178" defTabSz="955613">
              <a:buFont typeface="Arial" panose="020B0604020202020204" pitchFamily="34" charset="0"/>
              <a:buChar char="•"/>
              <a:defRPr/>
            </a:pPr>
            <a:r>
              <a:rPr lang="nl-NL" i="1" noProof="0" dirty="0"/>
              <a:t>Waar staat dit boord: In Friesland of als je de provincie Friesland binnen komt.</a:t>
            </a:r>
          </a:p>
          <a:p>
            <a:pPr marL="179178" indent="-179178" defTabSz="955613">
              <a:buFont typeface="Arial" panose="020B0604020202020204" pitchFamily="34" charset="0"/>
              <a:buChar char="•"/>
              <a:defRPr/>
            </a:pPr>
            <a:r>
              <a:rPr lang="nl-NL" i="1" noProof="0" dirty="0"/>
              <a:t>Welke talen: Nederlands en Fries</a:t>
            </a:r>
          </a:p>
          <a:p>
            <a:pPr marL="179178" indent="-179178">
              <a:buFont typeface="Arial" panose="020B0604020202020204" pitchFamily="34" charset="0"/>
              <a:buChar char="•"/>
            </a:pPr>
            <a:r>
              <a:rPr lang="nl-NL" i="1" noProof="0" dirty="0"/>
              <a:t>Wie heeft het bord geschreven en voor wie is het bedoeld?: De overheid van de provincie in Friesland. Voor iedereen die hier langs komt. </a:t>
            </a:r>
          </a:p>
          <a:p>
            <a:pPr marL="179178" indent="-179178">
              <a:buFont typeface="Arial" panose="020B0604020202020204" pitchFamily="34" charset="0"/>
              <a:buChar char="•"/>
            </a:pPr>
            <a:r>
              <a:rPr lang="nl-NL" i="1" noProof="0" dirty="0"/>
              <a:t>Wat is het doel: Zodat je weet dat je nu in Friesland bent en dat er niet alleen maar Nederlands gesproken wordt (informatie verstrekken) </a:t>
            </a:r>
          </a:p>
          <a:p>
            <a:pPr marL="179178" indent="-179178">
              <a:buFont typeface="Arial" panose="020B0604020202020204" pitchFamily="34" charset="0"/>
              <a:buChar char="•"/>
            </a:pPr>
            <a:r>
              <a:rPr lang="nl-NL" i="1" noProof="0" dirty="0"/>
              <a:t>En waarom nu juist deze talen daar?: Friesland is een regio in Nederland waar niet alleen maar Nederlands, maar ook Fries de officiële taal is. Om mensen hierop de wijzen staat het boord niet alleen maar in het Nederlands maar ook in het Fries.   </a:t>
            </a:r>
          </a:p>
          <a:p>
            <a:endParaRPr lang="nl-NL" i="1" noProof="0" dirty="0"/>
          </a:p>
          <a:p>
            <a:r>
              <a:rPr lang="nl-NL" i="1" noProof="0" dirty="0"/>
              <a:t>Het zou kunnen dat de kinderen dat niet meteen kunnen beantwoorden, juist dan is het goed om stap voor stap door de vragen (1) waar, (2) welke talen (3) voor wie en door wie, (4) wat/welk doel te beantwoorden.</a:t>
            </a:r>
          </a:p>
          <a:p>
            <a:pPr marL="656984" lvl="1" indent="-179178">
              <a:buFont typeface="Arial" panose="020B0604020202020204" pitchFamily="34" charset="0"/>
              <a:buChar char="•"/>
            </a:pPr>
            <a:endParaRPr lang="nl-NL" noProof="0"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6971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i="1" noProof="0" dirty="0"/>
              <a:t>Hier nog een tweede voorbeeld. Vervang deze als mogelijk met </a:t>
            </a:r>
            <a:r>
              <a:rPr lang="nl-NL" i="1" dirty="0"/>
              <a:t>een voorbeeld uit je eigen wijk kunnen kiezen om het onderzoek nog inzichtelijker voor de leerlingen te maken. </a:t>
            </a:r>
          </a:p>
          <a:p>
            <a:r>
              <a:rPr lang="nl-NL" i="1" dirty="0"/>
              <a:t>En als je wilt, kun je ook dat voorbeeld samen met de klas in het online Taal Detective formulier invullen, zodat ze goed weten hoe het moet: </a:t>
            </a:r>
            <a:r>
              <a:rPr lang="nl-NL" sz="2800" dirty="0">
                <a:hlinkClick r:id="rId3" tooltip="https://arcg.is/1jcydu"/>
              </a:rPr>
              <a:t>https://arcg.is/1jCyDu</a:t>
            </a:r>
            <a:endParaRPr lang="nl-NL" sz="2800" dirty="0"/>
          </a:p>
          <a:p>
            <a:endParaRPr lang="nl-NL" noProof="0" dirty="0"/>
          </a:p>
          <a:p>
            <a:r>
              <a:rPr lang="nl-NL" i="1" noProof="0" dirty="0"/>
              <a:t>Voorbeeld antwoorden: </a:t>
            </a:r>
          </a:p>
          <a:p>
            <a:pPr marL="179178" indent="-179178">
              <a:buFont typeface="Arial" panose="020B0604020202020204" pitchFamily="34" charset="0"/>
              <a:buChar char="•"/>
            </a:pPr>
            <a:r>
              <a:rPr lang="nl-NL" i="1" noProof="0" dirty="0"/>
              <a:t>Waar staat dit boord: op een Sushi restaurant</a:t>
            </a:r>
          </a:p>
          <a:p>
            <a:pPr marL="179178" indent="-179178" defTabSz="955613">
              <a:buFont typeface="Arial" panose="020B0604020202020204" pitchFamily="34" charset="0"/>
              <a:buChar char="•"/>
              <a:defRPr/>
            </a:pPr>
            <a:r>
              <a:rPr lang="nl-NL" i="1" noProof="0" dirty="0"/>
              <a:t>Welke talen: Nederlands, Japans en Engels</a:t>
            </a:r>
          </a:p>
          <a:p>
            <a:pPr marL="179178" indent="-179178">
              <a:buFont typeface="Arial" panose="020B0604020202020204" pitchFamily="34" charset="0"/>
              <a:buChar char="•"/>
            </a:pPr>
            <a:r>
              <a:rPr lang="nl-NL" i="1" noProof="0" dirty="0"/>
              <a:t>Wie heft het geschreven en voor wie is het bedoeld?: De eigenaars van het restaurant. Voor klanten. </a:t>
            </a:r>
          </a:p>
          <a:p>
            <a:pPr marL="179178" indent="-179178">
              <a:buFont typeface="Arial" panose="020B0604020202020204" pitchFamily="34" charset="0"/>
              <a:buChar char="•"/>
            </a:pPr>
            <a:r>
              <a:rPr lang="nl-NL" i="1" noProof="0" dirty="0"/>
              <a:t>Wat is het doel: Klanten trekken. </a:t>
            </a:r>
          </a:p>
          <a:p>
            <a:pPr marL="179178" indent="-179178" defTabSz="955613">
              <a:buFont typeface="Arial" panose="020B0604020202020204" pitchFamily="34" charset="0"/>
              <a:buChar char="•"/>
              <a:defRPr/>
            </a:pPr>
            <a:r>
              <a:rPr lang="nl-NL" i="1" noProof="0" dirty="0"/>
              <a:t>Waarom deze talen juist op deze plek?: Mix uit talen om grappig te zijn en aandacht te trekken. Sushi om authentiek Japans te klinken, “2 go”  in het Engels is lekker kort en klinkt cool. </a:t>
            </a:r>
          </a:p>
          <a:p>
            <a:endParaRPr lang="nl-NL" noProof="0"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6001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3000" cy="2786062"/>
          </a:xfrm>
        </p:spPr>
      </p:sp>
      <p:sp>
        <p:nvSpPr>
          <p:cNvPr id="3" name="Notes Placeholder 2"/>
          <p:cNvSpPr>
            <a:spLocks noGrp="1"/>
          </p:cNvSpPr>
          <p:nvPr>
            <p:ph type="body" idx="1"/>
          </p:nvPr>
        </p:nvSpPr>
        <p:spPr/>
        <p:txBody>
          <a:bodyPr/>
          <a:lstStyle/>
          <a:p>
            <a:r>
              <a:rPr lang="nl-NL" i="1" noProof="0" dirty="0"/>
              <a:t>Op basis van deze slide geef je de leerlingen een overzicht over de dag en het project. </a:t>
            </a:r>
          </a:p>
          <a:p>
            <a:endParaRPr lang="nl-NL" i="1" noProof="0" dirty="0"/>
          </a:p>
          <a:p>
            <a:r>
              <a:rPr lang="nl-NL" i="1" noProof="0" dirty="0"/>
              <a:t>Directe link naar het Taal Detective Formulier: </a:t>
            </a:r>
            <a:r>
              <a:rPr lang="nl-NL" dirty="0">
                <a:hlinkClick r:id="rId3" tooltip="https://arcg.is/1jcydu"/>
              </a:rPr>
              <a:t>https://arcg.is/1jCyDu</a:t>
            </a:r>
            <a:endParaRPr lang="nl-NL" i="1" noProof="0"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52462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3000" cy="2786062"/>
          </a:xfrm>
        </p:spPr>
      </p:sp>
      <p:sp>
        <p:nvSpPr>
          <p:cNvPr id="3" name="Notes Placeholder 2"/>
          <p:cNvSpPr>
            <a:spLocks noGrp="1"/>
          </p:cNvSpPr>
          <p:nvPr>
            <p:ph type="body" idx="1"/>
          </p:nvPr>
        </p:nvSpPr>
        <p:spPr/>
        <p:txBody>
          <a:bodyPr/>
          <a:lstStyle/>
          <a:p>
            <a:r>
              <a:rPr lang="nl-NL" i="1" noProof="0" dirty="0"/>
              <a:t>Nu leg je de stappen uit die de kinderen moeten doen voordat ze op pad kunnen gaan. Op de slide zie je pagina 3 van het werkboekje. </a:t>
            </a:r>
          </a:p>
          <a:p>
            <a:pPr marL="179178" indent="-179178">
              <a:buFont typeface="Wingdings" panose="05000000000000000000" pitchFamily="2" charset="2"/>
              <a:buChar char="à"/>
            </a:pPr>
            <a:r>
              <a:rPr lang="nl-NL" i="1" noProof="0" dirty="0"/>
              <a:t>Vul op deze slide alvast de BRIN-nummer van je school in bij het vakje: “Onze schoolcode is XXXX”. </a:t>
            </a:r>
          </a:p>
          <a:p>
            <a:pPr marL="179178" indent="-179178" defTabSz="955613">
              <a:buFont typeface="Wingdings" panose="05000000000000000000" pitchFamily="2" charset="2"/>
              <a:buChar char="à"/>
              <a:defRPr/>
            </a:pPr>
            <a:r>
              <a:rPr lang="nl-NL" i="1" noProof="0" dirty="0"/>
              <a:t>Vul ook alvast een begin van de </a:t>
            </a:r>
            <a:r>
              <a:rPr lang="nl-NL" i="1" noProof="0" dirty="0" err="1"/>
              <a:t>groeps-code</a:t>
            </a:r>
            <a:r>
              <a:rPr lang="nl-NL" i="1" noProof="0" dirty="0"/>
              <a:t> in zodat de kinderen duidelijk weten wat die moet zijn. Geef de groepscode alvast van tevoren aan de begeleiders. Tip: Gebruik hiervoor de groepscijfer plus een letter en cijfer. Bij groep 6a zou je dan een groep 6a1, 6a2, 6a3 enzovoort hebben. Ben je een plusgroep? Dan gebruik de cijfer 9 met letters en cijfers. </a:t>
            </a:r>
          </a:p>
          <a:p>
            <a:endParaRPr lang="nl-NL" i="1" noProof="0" dirty="0"/>
          </a:p>
          <a:p>
            <a:r>
              <a:rPr lang="nl-NL" i="0" noProof="0" dirty="0"/>
              <a:t>Docent: </a:t>
            </a:r>
          </a:p>
          <a:p>
            <a:pPr marL="179178" indent="-179178">
              <a:buFont typeface="Arial" panose="020B0604020202020204" pitchFamily="34" charset="0"/>
              <a:buChar char="•"/>
            </a:pPr>
            <a:r>
              <a:rPr lang="nl-NL" i="0" noProof="0" dirty="0"/>
              <a:t>Open alvast het werkboekje. Op de eerste pagina zie je wat we allemaal nodig hebben voor deze dag. Net zo als een echte wetenschapper moeten we goed voorbereid zijn op deze dag en alles klaar hebben. Wat zien jullie hier allemaal? </a:t>
            </a:r>
          </a:p>
          <a:p>
            <a:pPr marL="179178" indent="-179178">
              <a:buFont typeface="Arial" panose="020B0604020202020204" pitchFamily="34" charset="0"/>
              <a:buChar char="•"/>
            </a:pPr>
            <a:r>
              <a:rPr lang="nl-NL" i="0" noProof="0" dirty="0"/>
              <a:t>We gaan in groepjes van x leerlingen naar buiten. Ieder groep heeft een begeleider met het mobieltje. </a:t>
            </a:r>
          </a:p>
          <a:p>
            <a:pPr marL="179178" indent="-179178">
              <a:buFont typeface="Arial" panose="020B0604020202020204" pitchFamily="34" charset="0"/>
              <a:buChar char="•"/>
            </a:pPr>
            <a:endParaRPr lang="nl-NL" i="0" noProof="0" dirty="0"/>
          </a:p>
          <a:p>
            <a:pPr defTabSz="955613">
              <a:defRPr/>
            </a:pPr>
            <a:r>
              <a:rPr lang="nl-NL" i="0" noProof="0" dirty="0">
                <a:sym typeface="Wingdings" panose="05000000000000000000" pitchFamily="2" charset="2"/>
              </a:rPr>
              <a:t> </a:t>
            </a:r>
            <a:r>
              <a:rPr lang="nl-NL" i="1" noProof="0" dirty="0"/>
              <a:t>Dit is het moment om de kinderen in groepjes in te delen en de begeleider toe te wijzen. </a:t>
            </a:r>
          </a:p>
          <a:p>
            <a:endParaRPr lang="nl-NL" i="0" noProof="0" dirty="0"/>
          </a:p>
          <a:p>
            <a:pPr marL="179178" indent="-179178">
              <a:buFont typeface="Arial" panose="020B0604020202020204" pitchFamily="34" charset="0"/>
              <a:buChar char="•"/>
            </a:pPr>
            <a:r>
              <a:rPr lang="nl-NL" i="0" noProof="0" dirty="0"/>
              <a:t>Ok, nu hebben we onze groepen. Dan gaan we nu naar stap 1 en kijken wat we eerst moeten doen. Jullie moeten eerst onze schoolcode kennen. Die hebben Max en Eva nodig om te weten van welke school de data zijn. Onze schoolcode staat hier aan de rechte kant. Schrijf die nu in het werkboekje. </a:t>
            </a:r>
          </a:p>
          <a:p>
            <a:pPr marL="179178" indent="-179178" defTabSz="955613">
              <a:buFont typeface="Arial" panose="020B0604020202020204" pitchFamily="34" charset="0"/>
              <a:buChar char="•"/>
              <a:defRPr/>
            </a:pPr>
            <a:r>
              <a:rPr lang="nl-NL" i="0" noProof="0" dirty="0"/>
              <a:t>Ieder groep krijgt nu ook hun eigen groepscode. Die is nodig zodat we later weten welke groep welk plaatje gemaakt heeft.</a:t>
            </a:r>
          </a:p>
          <a:p>
            <a:pPr defTabSz="955613">
              <a:defRPr/>
            </a:pPr>
            <a:endParaRPr lang="nl-NL" i="0" noProof="0" dirty="0"/>
          </a:p>
          <a:p>
            <a:pPr marL="179178" indent="-179178" defTabSz="955613">
              <a:buFont typeface="Wingdings" panose="05000000000000000000" pitchFamily="2" charset="2"/>
              <a:buChar char="à"/>
              <a:defRPr/>
            </a:pPr>
            <a:r>
              <a:rPr lang="nl-NL" i="1" noProof="0" dirty="0"/>
              <a:t>Verdeel nu ook de groepscodes aan iedere groep. Pas het plaatje op de slide aan. </a:t>
            </a:r>
          </a:p>
          <a:p>
            <a:pPr defTabSz="955613">
              <a:defRPr/>
            </a:pPr>
            <a:r>
              <a:rPr lang="nl-NL" i="1" noProof="0" dirty="0"/>
              <a:t>  </a:t>
            </a:r>
          </a:p>
          <a:p>
            <a:pPr marL="179178" indent="-179178" defTabSz="955613">
              <a:buFont typeface="Arial" panose="020B0604020202020204" pitchFamily="34" charset="0"/>
              <a:buChar char="•"/>
              <a:defRPr/>
            </a:pPr>
            <a:r>
              <a:rPr lang="nl-NL" i="0" noProof="0" dirty="0"/>
              <a:t>Verder moeten jullie als groep alvast erover nadenken, waar jullie naartoe willen gaan. Stem dit met je begeleiders af. </a:t>
            </a:r>
          </a:p>
          <a:p>
            <a:pPr marL="179178" indent="-179178" defTabSz="955613">
              <a:buFont typeface="Arial" panose="020B0604020202020204" pitchFamily="34" charset="0"/>
              <a:buChar char="•"/>
              <a:defRPr/>
            </a:pPr>
            <a:r>
              <a:rPr lang="nl-NL" i="0" noProof="0" dirty="0"/>
              <a:t>En ten slotte moeten jullie ook de rollen in je groepje verdelen. Wie zoekt de taalvondsten, wie neemt de foto’s en wie voert het in de app in? </a:t>
            </a:r>
          </a:p>
          <a:p>
            <a:pPr marL="179178" indent="-179178">
              <a:buFont typeface="Arial" panose="020B0604020202020204" pitchFamily="34" charset="0"/>
              <a:buChar char="•"/>
            </a:pPr>
            <a:endParaRPr lang="nl-NL" i="0"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8330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3000" cy="2786062"/>
          </a:xfrm>
        </p:spPr>
      </p:sp>
      <p:sp>
        <p:nvSpPr>
          <p:cNvPr id="3" name="Notes Placeholder 2"/>
          <p:cNvSpPr>
            <a:spLocks noGrp="1"/>
          </p:cNvSpPr>
          <p:nvPr>
            <p:ph type="body" idx="1"/>
          </p:nvPr>
        </p:nvSpPr>
        <p:spPr/>
        <p:txBody>
          <a:bodyPr/>
          <a:lstStyle/>
          <a:p>
            <a:r>
              <a:rPr lang="nl-NL" i="1" noProof="0" dirty="0"/>
              <a:t>Hier wordt uitgelegd hoe de leerlingen de app moeten downloaden. Dit zijn pagina’s 4 en 5 van het werkboekje. </a:t>
            </a:r>
          </a:p>
          <a:p>
            <a:endParaRPr lang="nl-NL" i="1" noProof="0" dirty="0"/>
          </a:p>
          <a:p>
            <a:r>
              <a:rPr lang="nl-NL" i="0" noProof="0" dirty="0"/>
              <a:t>Docent: </a:t>
            </a:r>
          </a:p>
          <a:p>
            <a:pPr marL="179178" indent="-179178">
              <a:buFont typeface="Arial" panose="020B0604020202020204" pitchFamily="34" charset="0"/>
              <a:buChar char="•"/>
            </a:pPr>
            <a:r>
              <a:rPr lang="nl-NL" i="0" noProof="0" dirty="0"/>
              <a:t>Op de volgende pagina’s van het werkboekje zie je nu hoe je de app download.</a:t>
            </a:r>
          </a:p>
          <a:p>
            <a:pPr marL="179178" indent="-179178">
              <a:buFont typeface="Arial" panose="020B0604020202020204" pitchFamily="34" charset="0"/>
              <a:buChar char="•"/>
            </a:pPr>
            <a:r>
              <a:rPr lang="nl-NL" i="0" noProof="0" dirty="0"/>
              <a:t>Als je die hebt gedownload dan moet je nog het taaldetectives formulier voor ons onderzoek downloaden. Dat doe je door de QR code beneden te scannen, of via deze link: </a:t>
            </a:r>
            <a:r>
              <a:rPr lang="nl-NL" dirty="0">
                <a:hlinkClick r:id="rId3" tooltip="https://arcg.is/1jcydu"/>
              </a:rPr>
              <a:t>https://arcg.is/1jCyDu</a:t>
            </a:r>
            <a:endParaRPr lang="nl-NL" i="0" noProof="0" dirty="0"/>
          </a:p>
          <a:p>
            <a:pPr defTabSz="955613">
              <a:defRPr/>
            </a:pPr>
            <a:endParaRPr lang="nl-NL" i="0" noProof="0" dirty="0"/>
          </a:p>
          <a:p>
            <a:pPr marL="179178" indent="-179178" defTabSz="955613">
              <a:buFont typeface="Wingdings" panose="05000000000000000000" pitchFamily="2" charset="2"/>
              <a:buChar char="à"/>
              <a:defRPr/>
            </a:pPr>
            <a:r>
              <a:rPr lang="nl-NL" i="1" noProof="0" dirty="0"/>
              <a:t>Controleer of iedereen de app heeft gevonden en gedownload en of de leerlingen dan ook het formulier gevonden hebben. </a:t>
            </a:r>
          </a:p>
          <a:p>
            <a:pPr marL="179178" indent="-179178" defTabSz="955613">
              <a:buFont typeface="Wingdings" panose="05000000000000000000" pitchFamily="2" charset="2"/>
              <a:buChar char="à"/>
              <a:defRPr/>
            </a:pPr>
            <a:r>
              <a:rPr lang="nl-NL" i="1" noProof="0" dirty="0"/>
              <a:t>Check dat ieder mobieltje ook echt toegang tot internet heeft. </a:t>
            </a:r>
          </a:p>
          <a:p>
            <a:pPr defTabSz="955613">
              <a:defRPr/>
            </a:pPr>
            <a:r>
              <a:rPr lang="nl-NL" i="1" noProof="0" dirty="0"/>
              <a:t>  </a:t>
            </a:r>
          </a:p>
          <a:p>
            <a:pPr marL="179178" indent="-179178">
              <a:buFont typeface="Arial" panose="020B0604020202020204" pitchFamily="34" charset="0"/>
              <a:buChar char="•"/>
            </a:pPr>
            <a:endParaRPr lang="nl-NL" i="0"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92952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3000" cy="2786062"/>
          </a:xfrm>
        </p:spPr>
      </p:sp>
      <p:sp>
        <p:nvSpPr>
          <p:cNvPr id="3" name="Notes Placeholder 2"/>
          <p:cNvSpPr>
            <a:spLocks noGrp="1"/>
          </p:cNvSpPr>
          <p:nvPr>
            <p:ph type="body" idx="1"/>
          </p:nvPr>
        </p:nvSpPr>
        <p:spPr/>
        <p:txBody>
          <a:bodyPr/>
          <a:lstStyle/>
          <a:p>
            <a:r>
              <a:rPr lang="nl-NL" i="1" noProof="0" dirty="0"/>
              <a:t>Op deze slide wordt uitgelegd, wat de kinderen doen, als zij naar buiten gaan. Loop dit een keer samen met de kinderen door (en als mogelijk al </a:t>
            </a:r>
            <a:r>
              <a:rPr lang="nl-NL" i="1" noProof="0" dirty="0" err="1"/>
              <a:t>vantevoren</a:t>
            </a:r>
            <a:r>
              <a:rPr lang="nl-NL" i="1" noProof="0" dirty="0"/>
              <a:t> met de begeleiders.) Op de slide zie je de twee pagina’s van het werkboekje waar uitgelegd is, wat de kinderen moeten doen als zij een taalvondst zijn tegen gekomen. </a:t>
            </a:r>
          </a:p>
          <a:p>
            <a:endParaRPr lang="nl-NL" i="1" noProof="0" dirty="0"/>
          </a:p>
          <a:p>
            <a:r>
              <a:rPr lang="nl-NL" i="0" noProof="0" dirty="0"/>
              <a:t>Docent: </a:t>
            </a:r>
          </a:p>
          <a:p>
            <a:pPr marL="179178" indent="-179178">
              <a:buFont typeface="Arial" panose="020B0604020202020204" pitchFamily="34" charset="0"/>
              <a:buChar char="•"/>
            </a:pPr>
            <a:r>
              <a:rPr lang="nl-NL" i="0" noProof="0" dirty="0"/>
              <a:t>Oké, nu zijn we min of meer klaar voor stap 2 – op pad.</a:t>
            </a:r>
          </a:p>
          <a:p>
            <a:pPr marL="179178" indent="-179178">
              <a:buFont typeface="Arial" panose="020B0604020202020204" pitchFamily="34" charset="0"/>
              <a:buChar char="•"/>
            </a:pPr>
            <a:r>
              <a:rPr lang="nl-NL" i="0" noProof="0" dirty="0"/>
              <a:t>Maar eerst bekijken we nog even de stappen die jullie dan als groepje moeten doen. Dat staat op de volgende twee pagina’s van het werkboekje.  </a:t>
            </a:r>
          </a:p>
          <a:p>
            <a:pPr marL="179178" indent="-179178">
              <a:buFont typeface="Arial" panose="020B0604020202020204" pitchFamily="34" charset="0"/>
              <a:buChar char="•"/>
            </a:pPr>
            <a:r>
              <a:rPr lang="nl-NL" i="0" noProof="0" dirty="0"/>
              <a:t>Ga naar de door jullie gekozen straat en ga op onderzoek uit. Blijf samen als groepje en luister goed naar je begeleider.</a:t>
            </a:r>
          </a:p>
          <a:p>
            <a:pPr marL="179178" indent="-179178">
              <a:buFont typeface="Arial" panose="020B0604020202020204" pitchFamily="34" charset="0"/>
              <a:buChar char="•"/>
            </a:pPr>
            <a:r>
              <a:rPr lang="nl-NL" i="0" noProof="0" dirty="0"/>
              <a:t>Kijk goed naar de muren, borden en de straat. Denk aan de voorbeelden die we besproken hebben. </a:t>
            </a:r>
          </a:p>
          <a:p>
            <a:pPr marL="179178" indent="-179178">
              <a:buFont typeface="Arial" panose="020B0604020202020204" pitchFamily="34" charset="0"/>
              <a:buChar char="•"/>
            </a:pPr>
            <a:r>
              <a:rPr lang="nl-NL" i="0" noProof="0" dirty="0"/>
              <a:t>Voer de taalvondsten in de app. Iedere groep kan er tien stuks maken en uploaden. </a:t>
            </a:r>
          </a:p>
          <a:p>
            <a:pPr marL="179178" indent="-179178">
              <a:buFont typeface="Arial" panose="020B0604020202020204" pitchFamily="34" charset="0"/>
              <a:buChar char="•"/>
            </a:pPr>
            <a:r>
              <a:rPr lang="nl-NL" i="0" noProof="0" dirty="0"/>
              <a:t>Kijk goed op de volgende pagina hoe je dat precies moet doen. </a:t>
            </a:r>
          </a:p>
          <a:p>
            <a:pPr marL="179178" indent="-179178">
              <a:buFont typeface="Arial" panose="020B0604020202020204" pitchFamily="34" charset="0"/>
              <a:buChar char="•"/>
            </a:pPr>
            <a:endParaRPr lang="nl-NL" i="0" noProof="0"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528579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i="1" noProof="0" dirty="0"/>
              <a:t>Als de kinderen terug in de klas zijn, leg je eerst uit wat de volgende stappen zijn. </a:t>
            </a:r>
          </a:p>
          <a:p>
            <a:endParaRPr lang="nl-NL" noProof="0" dirty="0"/>
          </a:p>
          <a:p>
            <a:r>
              <a:rPr lang="nl-NL" noProof="0" dirty="0"/>
              <a:t>Docent: </a:t>
            </a:r>
          </a:p>
          <a:p>
            <a:pPr marL="179178" indent="-179178">
              <a:buFont typeface="Arial" panose="020B0604020202020204" pitchFamily="34" charset="0"/>
              <a:buChar char="•"/>
            </a:pPr>
            <a:r>
              <a:rPr lang="nl-NL" noProof="0" dirty="0"/>
              <a:t>Nou, ik ben heel benieuwd wat jullie allemaal hebben gevonden in de taallandschap rond om onze school. </a:t>
            </a:r>
          </a:p>
          <a:p>
            <a:pPr marL="179178" indent="-179178">
              <a:buFont typeface="Arial" panose="020B0604020202020204" pitchFamily="34" charset="0"/>
              <a:buChar char="•"/>
            </a:pPr>
            <a:r>
              <a:rPr lang="nl-NL" noProof="0" dirty="0"/>
              <a:t>Hebben jullie allemaal alle vondsten kunnen versturen? Super. Dan gaan we nu verder. </a:t>
            </a:r>
          </a:p>
          <a:p>
            <a:r>
              <a:rPr lang="nl-NL" i="1" noProof="0" dirty="0">
                <a:sym typeface="Wingdings" panose="05000000000000000000" pitchFamily="2" charset="2"/>
              </a:rPr>
              <a:t> Is dat niet het geval omdat een mobieltje niet online was, dan zorg ervoor dat de leerlingen nu wel online zijn en hun taalvondsten uploaden anders kunnen ze nu in de klas niet verder. </a:t>
            </a:r>
          </a:p>
          <a:p>
            <a:r>
              <a:rPr lang="nl-NL" i="1" noProof="0" dirty="0">
                <a:sym typeface="Wingdings" panose="05000000000000000000" pitchFamily="2" charset="2"/>
              </a:rPr>
              <a:t>Uploaden doe je door terug in de app te gaan, naar het taaldetectives formulier. Beneden zie je dan een </a:t>
            </a:r>
            <a:r>
              <a:rPr lang="nl-NL" i="1" noProof="0" dirty="0" err="1">
                <a:sym typeface="Wingdings" panose="05000000000000000000" pitchFamily="2" charset="2"/>
              </a:rPr>
              <a:t>ikoon</a:t>
            </a:r>
            <a:r>
              <a:rPr lang="nl-NL" i="1" noProof="0" dirty="0">
                <a:sym typeface="Wingdings" panose="05000000000000000000" pitchFamily="2" charset="2"/>
              </a:rPr>
              <a:t> met “</a:t>
            </a:r>
            <a:r>
              <a:rPr lang="nl-NL" i="1" noProof="0" dirty="0" err="1">
                <a:sym typeface="Wingdings" panose="05000000000000000000" pitchFamily="2" charset="2"/>
              </a:rPr>
              <a:t>Outbox</a:t>
            </a:r>
            <a:r>
              <a:rPr lang="nl-NL" i="1" noProof="0" dirty="0">
                <a:sym typeface="Wingdings" panose="05000000000000000000" pitchFamily="2" charset="2"/>
              </a:rPr>
              <a:t>”. Hierop klikken en de data worden nu verstuurd.</a:t>
            </a:r>
            <a:endParaRPr lang="nl-NL" i="1" noProof="0" dirty="0"/>
          </a:p>
          <a:p>
            <a:pPr marL="179178" indent="-179178">
              <a:buFont typeface="Arial" panose="020B0604020202020204" pitchFamily="34" charset="0"/>
              <a:buChar char="•"/>
            </a:pPr>
            <a:endParaRPr lang="nl-NL" noProof="0" dirty="0"/>
          </a:p>
          <a:p>
            <a:pPr marL="179178" indent="-179178">
              <a:buFont typeface="Arial" panose="020B0604020202020204" pitchFamily="34" charset="0"/>
              <a:buChar char="•"/>
            </a:pPr>
            <a:endParaRPr lang="nl-NL" noProof="0" dirty="0"/>
          </a:p>
          <a:p>
            <a:pPr marL="179178" indent="-179178">
              <a:buFont typeface="Arial" panose="020B0604020202020204" pitchFamily="34" charset="0"/>
              <a:buChar char="•"/>
            </a:pPr>
            <a:r>
              <a:rPr lang="nl-NL" noProof="0" dirty="0"/>
              <a:t>Als eerste bekijken we samen wat we als gehele klas allemaal hebben gevonden via de Online Fotoverkenner: </a:t>
            </a:r>
            <a:r>
              <a:rPr lang="nl-NL" dirty="0">
                <a:hlinkClick r:id="rId3" tooltip="https://experience.arcgis.com/experience/ba2d07eae68640b2a83981cd2691292d/"/>
              </a:rPr>
              <a:t>https://experience.arcgis.com/experience/ba2d07eae68640b2a83981cd2691292d/</a:t>
            </a:r>
            <a:r>
              <a:rPr lang="nl-NL" noProof="0" dirty="0"/>
              <a:t>. </a:t>
            </a:r>
          </a:p>
          <a:p>
            <a:pPr marL="636378" lvl="1" indent="-179178">
              <a:buFont typeface="Arial" panose="020B0604020202020204" pitchFamily="34" charset="0"/>
              <a:buChar char="•"/>
            </a:pPr>
            <a:r>
              <a:rPr lang="nl-NL" noProof="0" dirty="0"/>
              <a:t>We maken hiervan ook een analyse door de verschillende talen te tellen en met elkaar te vergelijken. </a:t>
            </a:r>
          </a:p>
          <a:p>
            <a:pPr marL="179178" indent="-179178">
              <a:buFont typeface="Arial" panose="020B0604020202020204" pitchFamily="34" charset="0"/>
              <a:buChar char="•"/>
            </a:pPr>
            <a:r>
              <a:rPr lang="nl-NL" noProof="0" dirty="0"/>
              <a:t>Als tweede opdracht, gaan jullie dan met jullie groepje drie van de taalvondsten die jullie zelf hebben gevonden nog een keer goed bekijken en nog een paar extra vragen erover uitzoeken en beantwoorden. </a:t>
            </a:r>
          </a:p>
          <a:p>
            <a:pPr marL="179178" indent="-179178">
              <a:buFont typeface="Arial" panose="020B0604020202020204" pitchFamily="34" charset="0"/>
              <a:buChar char="•"/>
            </a:pPr>
            <a:r>
              <a:rPr lang="nl-NL" noProof="0" dirty="0"/>
              <a:t>Bij een van deze taalvondsten presenteren jullie de antwoorden erop dan ook voor de hele klas. </a:t>
            </a:r>
          </a:p>
          <a:p>
            <a:pPr marL="179178" indent="-179178">
              <a:buFontTx/>
              <a:buChar char="-"/>
            </a:pPr>
            <a:endParaRPr lang="nl-NL" noProof="0"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10088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i="1" noProof="0" dirty="0"/>
              <a:t>Bij Opdracht 1 worden de taalvondsten van de hele klas bekeken en maken jullie samen als klas een eerste analyse. </a:t>
            </a:r>
          </a:p>
          <a:p>
            <a:pPr marL="179178" indent="-179178">
              <a:buFont typeface="Wingdings" panose="05000000000000000000" pitchFamily="2" charset="2"/>
              <a:buChar char="à"/>
            </a:pPr>
            <a:r>
              <a:rPr lang="nl-NL" i="1" noProof="0" dirty="0"/>
              <a:t>Open het smartboard en ga naar </a:t>
            </a:r>
            <a:r>
              <a:rPr lang="nl-NL" i="1" noProof="0" dirty="0">
                <a:hlinkClick r:id="rId3"/>
              </a:rPr>
              <a:t>www.allescholenverzamelen.nl/explorer</a:t>
            </a:r>
            <a:r>
              <a:rPr lang="nl-NL" i="1" noProof="0" dirty="0"/>
              <a:t>. Vul je schoolcode in de filter en bekijk alle vondsten van de klas. </a:t>
            </a:r>
          </a:p>
          <a:p>
            <a:pPr marL="179178" indent="-179178">
              <a:buFont typeface="Wingdings" panose="05000000000000000000" pitchFamily="2" charset="2"/>
              <a:buChar char="à"/>
            </a:pPr>
            <a:r>
              <a:rPr lang="nl-NL" i="1" noProof="0" dirty="0"/>
              <a:t>De kinderen moeten nu een paar vragen in het werkboekje beantwoorden. Op pagina 8 de vragen over hoe veel vondsten en hoe veel talen. Op pagina 9 dan de tabel met de individuele vragen. </a:t>
            </a:r>
          </a:p>
          <a:p>
            <a:endParaRPr lang="nl-NL" i="1" noProof="0" dirty="0"/>
          </a:p>
          <a:p>
            <a:r>
              <a:rPr lang="nl-NL" i="0" noProof="0" dirty="0"/>
              <a:t>Docent: </a:t>
            </a:r>
          </a:p>
          <a:p>
            <a:pPr marL="179178" indent="-179178">
              <a:buFont typeface="Arial" panose="020B0604020202020204" pitchFamily="34" charset="0"/>
              <a:buChar char="•"/>
            </a:pPr>
            <a:r>
              <a:rPr lang="nl-NL" i="0" noProof="0" dirty="0"/>
              <a:t>Als eerste wil ik van jullie weten hoe veel taalvondsten jullie in </a:t>
            </a:r>
            <a:r>
              <a:rPr lang="nl-NL" i="0" noProof="0" dirty="0" err="1"/>
              <a:t>total</a:t>
            </a:r>
            <a:r>
              <a:rPr lang="nl-NL" i="0" noProof="0" dirty="0"/>
              <a:t> gemaakt hebben. Waar kunnen we dat zien? </a:t>
            </a:r>
            <a:r>
              <a:rPr lang="nl-NL" i="1" noProof="0" dirty="0"/>
              <a:t>(Je ziet bij “aantal verzamelde foto’s” wat de hele school in totaal gevonden heeft.) </a:t>
            </a:r>
          </a:p>
          <a:p>
            <a:pPr marL="179178" indent="-179178">
              <a:buFont typeface="Arial" panose="020B0604020202020204" pitchFamily="34" charset="0"/>
              <a:buChar char="•"/>
            </a:pPr>
            <a:r>
              <a:rPr lang="nl-NL" i="0" noProof="0" dirty="0"/>
              <a:t>En kijk maar hoe veel verschillende talen we gevonden hebben: (Dat zie je bij aantal gevonden talen).</a:t>
            </a:r>
          </a:p>
          <a:p>
            <a:pPr marL="179178" indent="-179178">
              <a:buFont typeface="Arial" panose="020B0604020202020204" pitchFamily="34" charset="0"/>
              <a:buChar char="•"/>
            </a:pPr>
            <a:r>
              <a:rPr lang="nl-NL" i="0" noProof="0" dirty="0"/>
              <a:t>Nu gaan we kijken welke talen we hoe vaak en op welke plekken gevonden hebben. Hiervoor moeten jullie de tabel op pagina 9 van je werkboekje. Beginnen we met … </a:t>
            </a:r>
          </a:p>
          <a:p>
            <a:endParaRPr lang="nl-NL" i="0" noProof="0" dirty="0">
              <a:sym typeface="Wingdings" panose="05000000000000000000" pitchFamily="2" charset="2"/>
            </a:endParaRPr>
          </a:p>
          <a:p>
            <a:r>
              <a:rPr lang="nl-NL" i="1" noProof="0" dirty="0">
                <a:sym typeface="Wingdings" panose="05000000000000000000" pitchFamily="2" charset="2"/>
              </a:rPr>
              <a:t> Loop nu de 5 meest voorkomende talen uit de omgeving van de school door met de kinderen in de app. Bij iedere taal vindt je aan het eind de vraag: “Waarom is dat zo?” stimuleer de kinderen erover na te denken waarom, ze Nederlands op veel verschillende types boorden vinden en Engels misschien ook, maar Turks of Italiaans meer op restaurants of winkels? </a:t>
            </a:r>
            <a:endParaRPr lang="nl-NL" i="1" noProof="0" dirty="0"/>
          </a:p>
          <a:p>
            <a:pPr marL="179178" indent="-179178">
              <a:buFont typeface="Arial" panose="020B0604020202020204" pitchFamily="34" charset="0"/>
              <a:buChar char="•"/>
            </a:pPr>
            <a:endParaRPr lang="nl-NL" i="0" noProof="0" dirty="0"/>
          </a:p>
          <a:p>
            <a:r>
              <a:rPr lang="nl-NL" i="0" noProof="0" dirty="0"/>
              <a:t>Als het overzicht besproken is, vraagt de docent nog een keer: </a:t>
            </a:r>
          </a:p>
          <a:p>
            <a:pPr marL="179178" indent="-179178">
              <a:buFont typeface="Arial" panose="020B0604020202020204" pitchFamily="34" charset="0"/>
              <a:buChar char="•"/>
            </a:pPr>
            <a:r>
              <a:rPr lang="nl-NL" noProof="0" dirty="0"/>
              <a:t>Van welke talen zijn er weinig/veel? En waarom? </a:t>
            </a:r>
          </a:p>
          <a:p>
            <a:pPr marL="179178" indent="-179178">
              <a:buFont typeface="Arial" panose="020B0604020202020204" pitchFamily="34" charset="0"/>
              <a:buChar char="•"/>
            </a:pPr>
            <a:r>
              <a:rPr lang="nl-NL" noProof="0" dirty="0"/>
              <a:t>Waarom vindt je bepaalde talen vooral op bepaalde plekken en niet op andere? </a:t>
            </a:r>
          </a:p>
          <a:p>
            <a:pPr marL="179178" indent="-179178">
              <a:buFont typeface="Arial" panose="020B0604020202020204" pitchFamily="34" charset="0"/>
              <a:buChar char="•"/>
            </a:pPr>
            <a:r>
              <a:rPr lang="nl-NL" noProof="0" dirty="0"/>
              <a:t>Wat zegt dit over de rol van de verschillende talen in onze wijk? </a:t>
            </a:r>
          </a:p>
          <a:p>
            <a:pPr marL="179178" indent="-179178">
              <a:buFont typeface="Arial" panose="020B0604020202020204" pitchFamily="34" charset="0"/>
              <a:buChar char="•"/>
            </a:pPr>
            <a:r>
              <a:rPr lang="nl-NL" noProof="0" dirty="0"/>
              <a:t>Zijn jullie over deze uitkomsten verrast? </a:t>
            </a:r>
          </a:p>
          <a:p>
            <a:endParaRPr lang="nl-NL" noProof="0" dirty="0"/>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51350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i="1" noProof="0" dirty="0"/>
              <a:t>Nu gaan de groepjes weer uit elkaar en werken samen in de online Fotoverkenner app aan hun eigen taalvondsten. Dit is pagina 11 van het werkboekje. </a:t>
            </a:r>
          </a:p>
          <a:p>
            <a:endParaRPr lang="nl-NL" i="1" noProof="0" dirty="0">
              <a:sym typeface="Wingdings" panose="05000000000000000000" pitchFamily="2" charset="2"/>
            </a:endParaRPr>
          </a:p>
          <a:p>
            <a:r>
              <a:rPr lang="nl-NL" i="1" noProof="0" dirty="0">
                <a:sym typeface="Wingdings" panose="05000000000000000000" pitchFamily="2" charset="2"/>
              </a:rPr>
              <a:t> </a:t>
            </a:r>
            <a:r>
              <a:rPr lang="nl-NL" i="1" noProof="0" dirty="0"/>
              <a:t>Hiervoor hebben de groepjes ieder een eigen </a:t>
            </a:r>
            <a:r>
              <a:rPr lang="nl-NL" i="1" noProof="0" dirty="0" err="1"/>
              <a:t>chromebook</a:t>
            </a:r>
            <a:r>
              <a:rPr lang="nl-NL" i="1" noProof="0" dirty="0"/>
              <a:t>, laptop of tablet nodig. </a:t>
            </a:r>
          </a:p>
          <a:p>
            <a:r>
              <a:rPr lang="nl-NL" i="1" noProof="0" dirty="0">
                <a:sym typeface="Wingdings" panose="05000000000000000000" pitchFamily="2" charset="2"/>
              </a:rPr>
              <a:t> </a:t>
            </a:r>
            <a:r>
              <a:rPr lang="nl-NL" i="1" noProof="0" dirty="0"/>
              <a:t>Het is goed als </a:t>
            </a:r>
            <a:r>
              <a:rPr lang="nl-NL" i="1" noProof="0"/>
              <a:t>je zelf </a:t>
            </a:r>
            <a:r>
              <a:rPr lang="nl-NL" i="1" noProof="0" dirty="0"/>
              <a:t>op het smartbord even de foto verkenner laat zien en toont waar precies ze de nummer van hun taalvondst moeten invullen, zodat ze dit foto verder kunnen analyseren.</a:t>
            </a:r>
          </a:p>
          <a:p>
            <a:pPr defTabSz="955613">
              <a:defRPr/>
            </a:pPr>
            <a:r>
              <a:rPr lang="nl-NL" i="1" noProof="0" dirty="0">
                <a:sym typeface="Wingdings" panose="05000000000000000000" pitchFamily="2" charset="2"/>
              </a:rPr>
              <a:t> </a:t>
            </a:r>
            <a:r>
              <a:rPr lang="nl-NL" i="1" noProof="0" dirty="0"/>
              <a:t>Ze beantwoorden hier nog een paar meer diepgaande vragen, die op de vragen uit de voorbeelden van het begin van de les lijken. Uit ervaring zijn sommige van die vragen makkelijk te beantwoorden voor de kinderen, andere vinden ze moeilijker. Dat is ook afhankelijk van hun taalvondst. Het is goed als je rondloopt en bij vragen helpt. De laatste vraag: Waarom juist deze taal/talen? Vinden kinderen vaak moeilijk. Leeg uit dat ze hier geen goede of foute antwoorden kunnen geven maar dat ze hier wel kunnen schrijven wat zij denken. </a:t>
            </a:r>
          </a:p>
          <a:p>
            <a:r>
              <a:rPr lang="nl-NL" i="1" noProof="0" dirty="0">
                <a:sym typeface="Wingdings" panose="05000000000000000000" pitchFamily="2" charset="2"/>
              </a:rPr>
              <a:t> </a:t>
            </a:r>
            <a:r>
              <a:rPr lang="nl-NL" i="1" noProof="0" dirty="0"/>
              <a:t>Herinner de kinderen eraan dat ze niet vergeten het formulier op te sturen nadat ze een foto geanalyseerd hebben. </a:t>
            </a:r>
          </a:p>
          <a:p>
            <a:endParaRPr lang="nl-NL" noProof="0" dirty="0"/>
          </a:p>
          <a:p>
            <a:r>
              <a:rPr lang="nl-NL" noProof="0" dirty="0"/>
              <a:t>Docent: </a:t>
            </a:r>
          </a:p>
          <a:p>
            <a:pPr marL="179178" indent="-179178">
              <a:buFont typeface="Arial" panose="020B0604020202020204" pitchFamily="34" charset="0"/>
              <a:buChar char="•"/>
            </a:pPr>
            <a:r>
              <a:rPr lang="nl-NL" noProof="0" dirty="0"/>
              <a:t>Zo, en nu gaan jullie samen in jullie groepjes aan de slag en onderzoeken drie van jullie eigen taalvondsten. </a:t>
            </a:r>
          </a:p>
          <a:p>
            <a:pPr marL="179178" indent="-179178">
              <a:buFont typeface="Arial" panose="020B0604020202020204" pitchFamily="34" charset="0"/>
              <a:buChar char="•"/>
            </a:pPr>
            <a:r>
              <a:rPr lang="nl-NL" noProof="0" dirty="0"/>
              <a:t>Als eerste moeten jullie hiervoor bovenin de schoolcode en jullie groepscode invullen. Dan zien jullie alleen maar de foto’s van jullie eigen groep. </a:t>
            </a:r>
          </a:p>
          <a:p>
            <a:pPr marL="179178" indent="-179178">
              <a:buFont typeface="Arial" panose="020B0604020202020204" pitchFamily="34" charset="0"/>
              <a:buChar char="•"/>
            </a:pPr>
            <a:r>
              <a:rPr lang="nl-NL" noProof="0" dirty="0"/>
              <a:t>Bekijk jullie taalvondsten en kies drie voorbeelden uit. Schrijf de nummer van deze taalvondsten in het werkboekje op pagina 11. </a:t>
            </a:r>
          </a:p>
          <a:p>
            <a:pPr marL="179178" indent="-179178">
              <a:buFont typeface="Arial" panose="020B0604020202020204" pitchFamily="34" charset="0"/>
              <a:buChar char="•"/>
            </a:pPr>
            <a:r>
              <a:rPr lang="nl-NL" noProof="0" dirty="0"/>
              <a:t>Scrol naar beneden in de online fotoverkenner. Bij “Beschrijf hier je taalvondst” vul je nu de nummer van een van de drie foto’s in. </a:t>
            </a:r>
          </a:p>
          <a:p>
            <a:pPr marL="179178" indent="-179178">
              <a:buFont typeface="Arial" panose="020B0604020202020204" pitchFamily="34" charset="0"/>
              <a:buChar char="•"/>
            </a:pPr>
            <a:r>
              <a:rPr lang="nl-NL" noProof="0" dirty="0"/>
              <a:t>Hier ga je als groepje wat vragen over beantwoorden in dit formulier. In iedere groep moet één kind de antwoorden in het online formulier invullen. Doe dat met alle drie foto’s die je gekozen hebt. En denk eraan de antwoorden op de slaan en door te sturen voor Max en Eva. </a:t>
            </a:r>
          </a:p>
          <a:p>
            <a:pPr marL="179178" indent="-179178">
              <a:buFont typeface="Arial" panose="020B0604020202020204" pitchFamily="34" charset="0"/>
              <a:buChar char="•"/>
            </a:pPr>
            <a:r>
              <a:rPr lang="nl-NL" noProof="0" dirty="0"/>
              <a:t>Als jullie klaar zijn met de drie voorbeelden, kunnen jullie een van die voorbeelden voor de presentatie kiezen. Kies ook wie welk gedeelte van de presentatie doet. Ik kan de foto dan op het smartboard laten zien. </a:t>
            </a:r>
          </a:p>
          <a:p>
            <a:endParaRPr lang="nl-NL" noProof="0" dirty="0"/>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18064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i="1" noProof="0" dirty="0"/>
              <a:t>Nu gaat ieder groep een voorbeeld presenteren. Gebruik hiervoor de online fotoverkenner, en scrol helemaal naar beneden. </a:t>
            </a:r>
          </a:p>
          <a:p>
            <a:r>
              <a:rPr lang="nl-NL" i="1" noProof="0" dirty="0"/>
              <a:t>Voor ieder presentatie vul je de juiste foto nummers in het formulier. Beneden het foto zie je dan de antwoorden die de kinderen op de analysevragen in groepjes hebben gegeven.  </a:t>
            </a:r>
          </a:p>
          <a:p>
            <a:endParaRPr lang="nl-NL" i="1" noProof="0" dirty="0"/>
          </a:p>
          <a:p>
            <a:r>
              <a:rPr lang="nl-NL" i="1" noProof="0" dirty="0"/>
              <a:t>Docent: </a:t>
            </a:r>
          </a:p>
          <a:p>
            <a:pPr marL="179178" indent="-179178">
              <a:buFont typeface="Arial" panose="020B0604020202020204" pitchFamily="34" charset="0"/>
              <a:buChar char="•"/>
            </a:pPr>
            <a:r>
              <a:rPr lang="nl-NL" i="0" noProof="0" dirty="0"/>
              <a:t>Ok, nu ben ik benieuwd naar de voorbeelden die jullie gekozen hebben. Welke groep wil beginnen? </a:t>
            </a:r>
          </a:p>
          <a:p>
            <a:pPr marL="179178" indent="-179178">
              <a:buFont typeface="Arial" panose="020B0604020202020204" pitchFamily="34" charset="0"/>
              <a:buChar char="•"/>
            </a:pPr>
            <a:endParaRPr lang="nl-NL" i="0" noProof="0" dirty="0"/>
          </a:p>
          <a:p>
            <a:r>
              <a:rPr lang="nl-NL" i="1" noProof="0" dirty="0"/>
              <a:t>Vragen, die de kinderen bij hun presentatie over de vondst bijvoorbeeld zouden moeten kunnen beantwoorden: </a:t>
            </a:r>
          </a:p>
          <a:p>
            <a:pPr marL="179178" indent="-179178">
              <a:buFont typeface="Arial" panose="020B0604020202020204" pitchFamily="34" charset="0"/>
              <a:buChar char="•"/>
            </a:pPr>
            <a:r>
              <a:rPr lang="nl-NL" i="1" noProof="0" dirty="0"/>
              <a:t>Welke taal/talen? </a:t>
            </a:r>
          </a:p>
          <a:p>
            <a:pPr marL="179178" indent="-179178">
              <a:buFont typeface="Arial" panose="020B0604020202020204" pitchFamily="34" charset="0"/>
              <a:buChar char="•"/>
            </a:pPr>
            <a:r>
              <a:rPr lang="nl-NL" i="1" noProof="0" dirty="0"/>
              <a:t>Welke plek?</a:t>
            </a:r>
          </a:p>
          <a:p>
            <a:pPr marL="179178" indent="-179178">
              <a:buFont typeface="Arial" panose="020B0604020202020204" pitchFamily="34" charset="0"/>
              <a:buChar char="•"/>
            </a:pPr>
            <a:r>
              <a:rPr lang="nl-NL" i="1" noProof="0" dirty="0"/>
              <a:t>Wie heeft het schreven en voor wie is het bedoeld?</a:t>
            </a:r>
          </a:p>
          <a:p>
            <a:pPr marL="179178" indent="-179178">
              <a:buFont typeface="Arial" panose="020B0604020202020204" pitchFamily="34" charset="0"/>
              <a:buChar char="•"/>
            </a:pPr>
            <a:r>
              <a:rPr lang="nl-NL" i="1" noProof="0" dirty="0"/>
              <a:t>Wat is het doel? </a:t>
            </a:r>
          </a:p>
          <a:p>
            <a:pPr marL="179178" indent="-179178">
              <a:buFont typeface="Arial" panose="020B0604020202020204" pitchFamily="34" charset="0"/>
              <a:buChar char="•"/>
            </a:pPr>
            <a:r>
              <a:rPr lang="nl-NL" i="1" noProof="0" dirty="0"/>
              <a:t>Waarom denken de kinderen zijn juist deze talen op deze plek te vinden en wat heeft het ermee te maken voor wie het bedoeld is? </a:t>
            </a:r>
          </a:p>
          <a:p>
            <a:pPr marL="179178" indent="-179178">
              <a:buFont typeface="Arial" panose="020B0604020202020204" pitchFamily="34" charset="0"/>
              <a:buChar char="•"/>
            </a:pPr>
            <a:endParaRPr lang="nl-NL" i="1" noProof="0" dirty="0"/>
          </a:p>
          <a:p>
            <a:pPr marL="179178" indent="-179178">
              <a:buFont typeface="Wingdings" panose="05000000000000000000" pitchFamily="2" charset="2"/>
              <a:buChar char="à"/>
            </a:pPr>
            <a:r>
              <a:rPr lang="nl-NL" i="1" dirty="0">
                <a:sym typeface="Wingdings" panose="05000000000000000000" pitchFamily="2" charset="2"/>
              </a:rPr>
              <a:t>Probeer de kinderen te stimuleren ook de waaromvraag te beantwoorden. Misschien hebben ook kinderen uit de andere groepjes ideeën hierover.  </a:t>
            </a:r>
          </a:p>
          <a:p>
            <a:pPr marL="179178" indent="-179178">
              <a:buFont typeface="Wingdings" panose="05000000000000000000" pitchFamily="2" charset="2"/>
              <a:buChar char="à"/>
            </a:pPr>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85911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noProof="0" dirty="0"/>
              <a:t>Docent: </a:t>
            </a:r>
          </a:p>
          <a:p>
            <a:pPr marL="179178" indent="-179178">
              <a:buFont typeface="Arial" panose="020B0604020202020204" pitchFamily="34" charset="0"/>
              <a:buChar char="•"/>
            </a:pPr>
            <a:r>
              <a:rPr lang="nl-NL" noProof="0" dirty="0"/>
              <a:t>In dit project helpen we deze twee taalwetenschappers: Eva Knopp van de Radboud Universiteit en Max Spotti van Tilburg University.</a:t>
            </a:r>
          </a:p>
          <a:p>
            <a:endParaRPr lang="nl-NL" noProof="0" dirty="0"/>
          </a:p>
          <a:p>
            <a:pPr defTabSz="955613">
              <a:defRPr/>
            </a:pPr>
            <a:r>
              <a:rPr lang="nl-NL" noProof="0" dirty="0"/>
              <a:t>En weten jullie eigenlijk wat een universiteit is? </a:t>
            </a:r>
            <a:r>
              <a:rPr lang="nl-NL" i="1" noProof="0" dirty="0">
                <a:sym typeface="Wingdings" panose="05000000000000000000" pitchFamily="2" charset="2"/>
              </a:rPr>
              <a:t> volgende slide</a:t>
            </a:r>
            <a:endParaRPr lang="nl-NL" i="1" noProof="0" dirty="0"/>
          </a:p>
          <a:p>
            <a:endParaRPr lang="nl-NL" noProof="0" dirty="0"/>
          </a:p>
          <a:p>
            <a:r>
              <a:rPr lang="nl-NL" i="1" noProof="0" dirty="0"/>
              <a:t>Mogelijke extra impuls voor de kinderen: </a:t>
            </a:r>
          </a:p>
          <a:p>
            <a:pPr marL="179178" indent="-179178">
              <a:buFont typeface="Arial" panose="020B0604020202020204" pitchFamily="34" charset="0"/>
              <a:buChar char="•"/>
            </a:pPr>
            <a:r>
              <a:rPr lang="nl-NL" noProof="0" dirty="0"/>
              <a:t>Hebben jullie enig idee, wat taalwetenschappers zijn? (mensen die onderzoeken hoe talen werken, waarom we verschillende talen hebben en gebruiken en hoe je talen leert, bijvoorbeeld)</a:t>
            </a:r>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9552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3000" cy="2786062"/>
          </a:xfrm>
        </p:spPr>
      </p:sp>
      <p:sp>
        <p:nvSpPr>
          <p:cNvPr id="3" name="Notes Placeholder 2"/>
          <p:cNvSpPr>
            <a:spLocks noGrp="1"/>
          </p:cNvSpPr>
          <p:nvPr>
            <p:ph type="body" idx="1"/>
          </p:nvPr>
        </p:nvSpPr>
        <p:spPr/>
        <p:txBody>
          <a:bodyPr/>
          <a:lstStyle/>
          <a:p>
            <a:r>
              <a:rPr lang="nl-NL" i="1" noProof="0" dirty="0"/>
              <a:t>Nu kan je nog een keer alles samenvatten wat de kinderen vandaag gedaan en geleerd hebben. De vragen op deze slide stimuleren de kinderen om de resultaten van hun eigen onderzoek te verbinden met hun eigen meertaligheid en de meertaligheid van de mensen die in de buurt wonen. Zij denken ook erover na, of dit op andere scholen/plekken anders zou kunnen zijn. </a:t>
            </a:r>
          </a:p>
          <a:p>
            <a:endParaRPr lang="nl-NL" i="1" noProof="0" dirty="0"/>
          </a:p>
          <a:p>
            <a:r>
              <a:rPr lang="nl-NL" i="0" noProof="0" dirty="0"/>
              <a:t>Docent: </a:t>
            </a:r>
          </a:p>
          <a:p>
            <a:pPr marL="242886" indent="-179178">
              <a:lnSpc>
                <a:spcPts val="5016"/>
              </a:lnSpc>
              <a:buFont typeface="Arial" panose="020B0604020202020204" pitchFamily="34" charset="0"/>
              <a:buChar char="•"/>
            </a:pPr>
            <a:r>
              <a:rPr lang="nl-NL" sz="1300" dirty="0">
                <a:solidFill>
                  <a:srgbClr val="F68B28"/>
                </a:solidFill>
                <a:latin typeface="KG Primary Penmanship"/>
                <a:ea typeface="KG Primary Penmanship"/>
                <a:cs typeface="KG Primary Penmanship"/>
                <a:sym typeface="KG Primary Penmanship"/>
              </a:rPr>
              <a:t>Wat hebben jullie uitgevonden over de taallandschap van onze buurt? </a:t>
            </a:r>
          </a:p>
          <a:p>
            <a:pPr marL="242886" indent="-179178">
              <a:lnSpc>
                <a:spcPts val="5016"/>
              </a:lnSpc>
              <a:buFont typeface="Arial" panose="020B0604020202020204" pitchFamily="34" charset="0"/>
              <a:buChar char="•"/>
            </a:pPr>
            <a:r>
              <a:rPr lang="nl-NL" sz="1300" dirty="0">
                <a:solidFill>
                  <a:srgbClr val="F68B28"/>
                </a:solidFill>
                <a:latin typeface="KG Primary Penmanship"/>
                <a:ea typeface="KG Primary Penmanship"/>
                <a:cs typeface="KG Primary Penmanship"/>
                <a:sym typeface="KG Primary Penmanship"/>
              </a:rPr>
              <a:t>Herkenden jullie de talen? </a:t>
            </a:r>
          </a:p>
          <a:p>
            <a:pPr marL="242886" indent="-179178">
              <a:lnSpc>
                <a:spcPts val="5016"/>
              </a:lnSpc>
              <a:buFont typeface="Arial" panose="020B0604020202020204" pitchFamily="34" charset="0"/>
              <a:buChar char="•"/>
            </a:pPr>
            <a:r>
              <a:rPr lang="nl-NL" sz="1300" dirty="0">
                <a:solidFill>
                  <a:srgbClr val="F68B28"/>
                </a:solidFill>
                <a:latin typeface="KG Primary Penmanship"/>
                <a:ea typeface="KG Primary Penmanship"/>
                <a:cs typeface="KG Primary Penmanship"/>
                <a:sym typeface="KG Primary Penmanship"/>
              </a:rPr>
              <a:t>Kennen jullie mensen die deze talen spreken?</a:t>
            </a:r>
          </a:p>
          <a:p>
            <a:pPr marL="242886" indent="-179178">
              <a:lnSpc>
                <a:spcPts val="5016"/>
              </a:lnSpc>
              <a:buFont typeface="Arial" panose="020B0604020202020204" pitchFamily="34" charset="0"/>
              <a:buChar char="•"/>
            </a:pPr>
            <a:r>
              <a:rPr lang="nl-NL" sz="1300" dirty="0">
                <a:solidFill>
                  <a:srgbClr val="F68B28"/>
                </a:solidFill>
                <a:latin typeface="KG Primary Penmanship"/>
                <a:ea typeface="KG Primary Penmanship"/>
                <a:cs typeface="KG Primary Penmanship"/>
                <a:sym typeface="KG Primary Penmanship"/>
              </a:rPr>
              <a:t>En wat zegt dit over de mensen die hier leven? </a:t>
            </a:r>
          </a:p>
          <a:p>
            <a:pPr marL="242886" indent="-179178">
              <a:lnSpc>
                <a:spcPts val="5016"/>
              </a:lnSpc>
              <a:buFont typeface="Arial" panose="020B0604020202020204" pitchFamily="34" charset="0"/>
              <a:buChar char="•"/>
            </a:pPr>
            <a:r>
              <a:rPr lang="nl-NL" sz="1300" dirty="0">
                <a:solidFill>
                  <a:srgbClr val="F68B28"/>
                </a:solidFill>
                <a:latin typeface="KG Primary Penmanship"/>
                <a:ea typeface="KG Primary Penmanship"/>
                <a:cs typeface="KG Primary Penmanship"/>
                <a:sym typeface="KG Primary Penmanship"/>
              </a:rPr>
              <a:t>Verwacht je dat dit op andere scholen anders is? </a:t>
            </a:r>
          </a:p>
          <a:p>
            <a:endParaRPr lang="nl-NL" i="1" noProof="0" dirty="0"/>
          </a:p>
          <a:p>
            <a:r>
              <a:rPr lang="nl-NL" i="1" noProof="0" dirty="0"/>
              <a:t>Na dit gesprek: </a:t>
            </a:r>
          </a:p>
          <a:p>
            <a:pPr marL="179178" indent="-179178">
              <a:buFont typeface="Arial" panose="020B0604020202020204" pitchFamily="34" charset="0"/>
              <a:buChar char="•"/>
            </a:pPr>
            <a:r>
              <a:rPr lang="nl-NL" i="0" noProof="0" dirty="0"/>
              <a:t>En weten jullie wat we nu nog moeten doen? Wat was stap 4? Ja, natuurlijk, we doen nu mee bij de </a:t>
            </a:r>
            <a:r>
              <a:rPr lang="nl-NL" i="0" noProof="0" dirty="0" err="1"/>
              <a:t>challenge</a:t>
            </a:r>
            <a:r>
              <a:rPr lang="nl-NL" i="0" noProof="0" dirty="0"/>
              <a:t> en misschien vinden we dan uit, wat kinderen op andere scholen hebben gevonden? </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622286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3000" cy="2786062"/>
          </a:xfrm>
        </p:spPr>
      </p:sp>
      <p:sp>
        <p:nvSpPr>
          <p:cNvPr id="3" name="Notes Placeholder 2"/>
          <p:cNvSpPr>
            <a:spLocks noGrp="1"/>
          </p:cNvSpPr>
          <p:nvPr>
            <p:ph type="body" idx="1"/>
          </p:nvPr>
        </p:nvSpPr>
        <p:spPr/>
        <p:txBody>
          <a:bodyPr/>
          <a:lstStyle/>
          <a:p>
            <a:r>
              <a:rPr lang="nl-NL" i="1" noProof="0" dirty="0"/>
              <a:t>Dit is de laatste slide van de presentatie van de ASV-dag. Als je uitgelegd hebt wat de kinderen gaan doen (zie beneden), ga je naar de </a:t>
            </a:r>
            <a:r>
              <a:rPr lang="nl-NL" i="1" noProof="0" dirty="0" err="1"/>
              <a:t>challenge</a:t>
            </a:r>
            <a:r>
              <a:rPr lang="nl-NL" i="1" noProof="0" dirty="0"/>
              <a:t>: </a:t>
            </a:r>
            <a:r>
              <a:rPr lang="nl-NL" dirty="0">
                <a:hlinkClick r:id="rId3"/>
              </a:rPr>
              <a:t>Alle Scholen Verzamelen | Lesmateriaal ASV2024 (wetenschapsknooppunten.nl)</a:t>
            </a:r>
            <a:r>
              <a:rPr lang="nl-NL" i="1" noProof="0" dirty="0"/>
              <a:t>. De Challenge staat bij het Materiaal voor de Leerkracht.</a:t>
            </a:r>
          </a:p>
          <a:p>
            <a:endParaRPr lang="nl-NL" i="1" noProof="0" dirty="0"/>
          </a:p>
          <a:p>
            <a:r>
              <a:rPr lang="nl-NL" i="1" noProof="0" dirty="0"/>
              <a:t>Hier vullen jullie de gegevens in die de klas heeft verzameld en die de leerlingen in het werkboekje hebben opgeschreven. Ook vragen we de kinderen en jullie om een paar korte feedback-vragen te beantwoorden. Aan het eind komt nog een korte boodschap van de wetenschappers en een vooruitblik naar het moment dat jullie de resultaten van ons onderzoek te zien krijgen. </a:t>
            </a:r>
          </a:p>
          <a:p>
            <a:endParaRPr lang="nl-NL" noProof="0" dirty="0"/>
          </a:p>
          <a:p>
            <a:r>
              <a:rPr lang="nl-NL" noProof="0" dirty="0"/>
              <a:t>Docent: </a:t>
            </a:r>
          </a:p>
          <a:p>
            <a:pPr marL="171450" indent="-171450">
              <a:buFont typeface="Arial" panose="020B0604020202020204" pitchFamily="34" charset="0"/>
              <a:buChar char="•"/>
            </a:pPr>
            <a:r>
              <a:rPr lang="nl-NL" noProof="0" dirty="0" err="1"/>
              <a:t>Oke</a:t>
            </a:r>
            <a:r>
              <a:rPr lang="nl-NL" noProof="0" dirty="0"/>
              <a:t>, dan laten we even kijken, wat we voor de </a:t>
            </a:r>
            <a:r>
              <a:rPr lang="nl-NL" noProof="0" dirty="0" err="1"/>
              <a:t>challenge</a:t>
            </a:r>
            <a:r>
              <a:rPr lang="nl-NL" noProof="0" dirty="0"/>
              <a:t> moeten doen. </a:t>
            </a:r>
          </a:p>
          <a:p>
            <a:pPr marL="171450" indent="-171450">
              <a:buFont typeface="Arial" panose="020B0604020202020204" pitchFamily="34" charset="0"/>
              <a:buChar char="•"/>
            </a:pPr>
            <a:r>
              <a:rPr lang="nl-NL" noProof="0" dirty="0"/>
              <a:t>Aha, we moeten hier de link volgen den dan kunnen aan de andere scholen in Nederland, die vandaag ook meedoen, laten zien wat wij uitgevonden hebben. </a:t>
            </a:r>
          </a:p>
          <a:p>
            <a:pPr marL="171450" indent="-171450">
              <a:buFont typeface="Arial" panose="020B0604020202020204" pitchFamily="34" charset="0"/>
              <a:buChar char="•"/>
            </a:pPr>
            <a:r>
              <a:rPr lang="nl-NL" noProof="0" dirty="0"/>
              <a:t>Houden jullie alvast de werkboeken klaar. Ik kan me voorstellen dat we hiervoor de gegevens uit de opdrachten nodig hebben. </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74719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en-US" dirty="0"/>
              <a:t>Docent: </a:t>
            </a:r>
          </a:p>
          <a:p>
            <a:pPr marL="298629" indent="-298629">
              <a:buFont typeface="Arial" panose="020B0604020202020204" pitchFamily="34" charset="0"/>
              <a:buChar char="•"/>
            </a:pPr>
            <a:r>
              <a:rPr lang="nl-NL" sz="1300" dirty="0">
                <a:solidFill>
                  <a:srgbClr val="000000"/>
                </a:solidFill>
                <a:latin typeface="Adobe Clean DC"/>
              </a:rPr>
              <a:t>Na de basisschool en de middelbare school kun je naar de universiteit gaan als je door wilt leren. Dan wordt je student.</a:t>
            </a:r>
          </a:p>
          <a:p>
            <a:pPr marL="298629" indent="-298629">
              <a:buFont typeface="Arial" panose="020B0604020202020204" pitchFamily="34" charset="0"/>
              <a:buChar char="•"/>
            </a:pPr>
            <a:r>
              <a:rPr lang="nl-NL" sz="1300" dirty="0">
                <a:solidFill>
                  <a:srgbClr val="000000"/>
                </a:solidFill>
                <a:latin typeface="Adobe Clean DC"/>
              </a:rPr>
              <a:t>Hier krijg je les van wetenschappers. Daarnaast doen wetenschappers ook onderzoek samen met de studenten. </a:t>
            </a:r>
          </a:p>
          <a:p>
            <a:pPr marL="298629" indent="-298629">
              <a:buFont typeface="Arial" panose="020B0604020202020204" pitchFamily="34" charset="0"/>
              <a:buChar char="•"/>
            </a:pPr>
            <a:r>
              <a:rPr lang="nl-NL" sz="1300" dirty="0">
                <a:solidFill>
                  <a:srgbClr val="000000"/>
                </a:solidFill>
                <a:latin typeface="Adobe Clean DC"/>
              </a:rPr>
              <a:t>Samen proberen zij grote vragen te beantwoorden over verschillende onderwerpen, bijvoorbeeld geschiedenis, klimaat, medische hulp of taal, zoals Eva en Max.</a:t>
            </a:r>
          </a:p>
          <a:p>
            <a:pPr marL="298629" indent="-298629">
              <a:buFont typeface="Arial" panose="020B0604020202020204" pitchFamily="34" charset="0"/>
              <a:buChar char="•"/>
            </a:pPr>
            <a:endParaRPr lang="nl-NL" sz="1300" dirty="0">
              <a:solidFill>
                <a:srgbClr val="000000"/>
              </a:solidFill>
              <a:latin typeface="Adobe Clean DC"/>
            </a:endParaRPr>
          </a:p>
          <a:p>
            <a:r>
              <a:rPr lang="nl-NL" sz="1300" i="1" dirty="0">
                <a:solidFill>
                  <a:srgbClr val="000000"/>
                </a:solidFill>
                <a:latin typeface="Adobe Clean DC"/>
              </a:rPr>
              <a:t>Mogelijke extra-impuls voor leerlingen: </a:t>
            </a:r>
          </a:p>
          <a:p>
            <a:pPr marL="298629" indent="-298629">
              <a:buFont typeface="Arial" panose="020B0604020202020204" pitchFamily="34" charset="0"/>
              <a:buChar char="•"/>
            </a:pPr>
            <a:r>
              <a:rPr lang="nl-NL" sz="1300" dirty="0">
                <a:solidFill>
                  <a:srgbClr val="000000"/>
                </a:solidFill>
                <a:latin typeface="Adobe Clean DC"/>
              </a:rPr>
              <a:t>In Nederland hebben we 14 universiteiten. Vindt je de universiteiten waar Max en Eva onderzoek doen? </a:t>
            </a:r>
          </a:p>
          <a:p>
            <a:pPr marL="298629" indent="-298629">
              <a:buFont typeface="Arial" panose="020B0604020202020204" pitchFamily="34" charset="0"/>
              <a:buChar char="•"/>
            </a:pPr>
            <a:endParaRPr lang="nl-NL" sz="1300" dirty="0">
              <a:solidFill>
                <a:srgbClr val="000000"/>
              </a:solidFill>
              <a:latin typeface="Adobe Clean DC"/>
            </a:endParaRPr>
          </a:p>
          <a:p>
            <a:pPr marL="298629" indent="-298629">
              <a:buFont typeface="Arial" panose="020B0604020202020204" pitchFamily="34" charset="0"/>
              <a:buChar char="•"/>
            </a:pPr>
            <a:endParaRPr lang="nl-NL" sz="1300" dirty="0">
              <a:solidFill>
                <a:srgbClr val="000000"/>
              </a:solidFill>
              <a:latin typeface="Adobe Clean DC"/>
            </a:endParaRPr>
          </a:p>
          <a:p>
            <a:pPr marL="0" indent="0">
              <a:buFont typeface="Arial" panose="020B0604020202020204" pitchFamily="34" charset="0"/>
              <a:buNone/>
            </a:pPr>
            <a:r>
              <a:rPr lang="nl-NL" sz="800" dirty="0">
                <a:solidFill>
                  <a:schemeClr val="bg1">
                    <a:lumMod val="65000"/>
                  </a:schemeClr>
                </a:solidFill>
                <a:latin typeface="Adobe Clean DC"/>
              </a:rPr>
              <a:t>Bron afbeelding: </a:t>
            </a:r>
            <a:r>
              <a:rPr lang="nl-NL" sz="1050" dirty="0">
                <a:solidFill>
                  <a:schemeClr val="bg1">
                    <a:lumMod val="65000"/>
                  </a:schemeClr>
                </a:solidFill>
                <a:hlinkClick r:id="rId3">
                  <a:extLst>
                    <a:ext uri="{A12FA001-AC4F-418D-AE19-62706E023703}">
                      <ahyp:hlinkClr xmlns:ahyp="http://schemas.microsoft.com/office/drawing/2018/hyperlinkcolor" val="tx"/>
                    </a:ext>
                  </a:extLst>
                </a:hlinkClick>
              </a:rPr>
              <a:t>Finale SDG Challenge Nederlandse universiteiten op 21 juni - Duurzaam Ondernemen (duurzaam-ondernemen.nl)</a:t>
            </a:r>
            <a:endParaRPr lang="nl-NL" sz="800" dirty="0">
              <a:solidFill>
                <a:schemeClr val="bg1">
                  <a:lumMod val="65000"/>
                </a:schemeClr>
              </a:solidFill>
              <a:latin typeface="Adobe Clean DC"/>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515904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noProof="0" dirty="0"/>
              <a:t>Docent: </a:t>
            </a:r>
          </a:p>
          <a:p>
            <a:pPr marL="179178" indent="-179178">
              <a:buFont typeface="Arial" panose="020B0604020202020204" pitchFamily="34" charset="0"/>
              <a:buChar char="•"/>
            </a:pPr>
            <a:r>
              <a:rPr lang="nl-NL" noProof="0" dirty="0"/>
              <a:t>En wat doe je precies, als je onderzoek doet? </a:t>
            </a:r>
          </a:p>
          <a:p>
            <a:pPr marL="179178" indent="-179178">
              <a:buFont typeface="Arial" panose="020B0604020202020204" pitchFamily="34" charset="0"/>
              <a:buChar char="•"/>
            </a:pPr>
            <a:r>
              <a:rPr lang="nl-NL" noProof="0" dirty="0"/>
              <a:t>We hadden het al erover dat je dan grote vragen onderzoekt. We noemen deze vragen ook onderzoeksvragen. Hier zie je hoe en wat een wetenschapper doet om antwoord op zo’n onderzoeksvraag te vinden. </a:t>
            </a:r>
          </a:p>
          <a:p>
            <a:pPr marL="179178" indent="-179178">
              <a:buFont typeface="Arial" panose="020B0604020202020204" pitchFamily="34" charset="0"/>
              <a:buChar char="•"/>
            </a:pPr>
            <a:endParaRPr lang="nl-NL" noProof="0" dirty="0"/>
          </a:p>
          <a:p>
            <a:pPr marL="358355" indent="-358355">
              <a:buFont typeface="+mj-lt"/>
              <a:buAutoNum type="arabicPeriod"/>
            </a:pPr>
            <a:r>
              <a:rPr lang="nl-NL" sz="1300" dirty="0">
                <a:solidFill>
                  <a:srgbClr val="000000"/>
                </a:solidFill>
                <a:latin typeface="Adobe Clean DC"/>
              </a:rPr>
              <a:t>Stap 1: Ik heb een vraag of een idee. En ik ga uitzoeken wat hierover al bekend is.</a:t>
            </a:r>
          </a:p>
          <a:p>
            <a:pPr marL="358355" indent="-358355">
              <a:buFont typeface="+mj-lt"/>
              <a:buAutoNum type="arabicPeriod"/>
            </a:pPr>
            <a:r>
              <a:rPr lang="nl-NL" sz="1300" dirty="0">
                <a:solidFill>
                  <a:srgbClr val="000000"/>
                </a:solidFill>
                <a:latin typeface="Adobe Clean DC"/>
              </a:rPr>
              <a:t>Stap 2: Hoe kan ik met mijn eigen onderzoek antwoord vinden op mijn vraag? Hiervoor maak ik een plan. </a:t>
            </a:r>
          </a:p>
          <a:p>
            <a:pPr marL="358355" indent="-358355">
              <a:buFont typeface="+mj-lt"/>
              <a:buAutoNum type="arabicPeriod"/>
            </a:pPr>
            <a:r>
              <a:rPr lang="nl-NL" sz="1300" dirty="0">
                <a:solidFill>
                  <a:srgbClr val="000000"/>
                </a:solidFill>
                <a:latin typeface="Adobe Clean DC"/>
              </a:rPr>
              <a:t>Stap 3: Dan voer dit pan uit. </a:t>
            </a:r>
          </a:p>
          <a:p>
            <a:pPr marL="358355" indent="-358355">
              <a:buFont typeface="+mj-lt"/>
              <a:buAutoNum type="arabicPeriod"/>
            </a:pPr>
            <a:r>
              <a:rPr lang="nl-NL" sz="1300" dirty="0">
                <a:solidFill>
                  <a:srgbClr val="000000"/>
                </a:solidFill>
                <a:latin typeface="Adobe Clean DC"/>
              </a:rPr>
              <a:t>Stap 4: En ik kijk wat ik ontdekt heb als antwoord op mijn vraag? </a:t>
            </a:r>
          </a:p>
          <a:p>
            <a:pPr marL="358355" indent="-358355">
              <a:buFont typeface="+mj-lt"/>
              <a:buAutoNum type="arabicPeriod"/>
            </a:pPr>
            <a:r>
              <a:rPr lang="nl-NL" sz="1300" dirty="0">
                <a:solidFill>
                  <a:srgbClr val="000000"/>
                </a:solidFill>
                <a:latin typeface="Adobe Clean DC"/>
              </a:rPr>
              <a:t>Stap 5: Dit schrijf ik op en vertel ik aan anderen, zodat zij dit ook weten en weer nieuwe ideeën hierover kunnen stellen.</a:t>
            </a:r>
          </a:p>
          <a:p>
            <a:pPr marL="358355" indent="-358355">
              <a:buFont typeface="+mj-lt"/>
              <a:buAutoNum type="arabicPeriod"/>
            </a:pPr>
            <a:endParaRPr lang="nl-NL" sz="1300" dirty="0">
              <a:solidFill>
                <a:srgbClr val="000000"/>
              </a:solidFill>
              <a:latin typeface="Adobe Clean DC"/>
            </a:endParaRPr>
          </a:p>
          <a:p>
            <a:pPr marL="179178" indent="-179178">
              <a:buFont typeface="Arial" panose="020B0604020202020204" pitchFamily="34" charset="0"/>
              <a:buChar char="•"/>
            </a:pPr>
            <a:r>
              <a:rPr lang="nl-NL" sz="1300" dirty="0">
                <a:solidFill>
                  <a:srgbClr val="000000"/>
                </a:solidFill>
                <a:latin typeface="Adobe Clean DC"/>
              </a:rPr>
              <a:t>En zo leiden de antwoorden uit eerder onderzoek dan weer naar nieuwe vragen en onderzoeken. Daarom is dit een cirkel. </a:t>
            </a:r>
            <a:endParaRPr lang="nl-NL" sz="1300" dirty="0">
              <a:solidFill>
                <a:prstClr val="black"/>
              </a:solidFill>
              <a:latin typeface="Adobe Clean DC"/>
            </a:endParaRPr>
          </a:p>
          <a:p>
            <a:endParaRPr lang="nl-NL" noProof="0" dirty="0"/>
          </a:p>
          <a:p>
            <a:endParaRPr lang="nl-NL" noProof="0" dirty="0"/>
          </a:p>
          <a:p>
            <a:pPr marL="179178" indent="-179178">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62509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noProof="0" dirty="0"/>
              <a:t>Docent: </a:t>
            </a:r>
          </a:p>
          <a:p>
            <a:pPr marL="179178" indent="-179178">
              <a:buFont typeface="Arial" panose="020B0604020202020204" pitchFamily="34" charset="0"/>
              <a:buChar char="•"/>
            </a:pPr>
            <a:r>
              <a:rPr lang="nl-NL" noProof="0" dirty="0"/>
              <a:t>Laten we nu uitvinden welke soort vragen en welke plan Eva en Max voor ons onderzoek vandaag bedacht hebben. </a:t>
            </a:r>
            <a:endParaRPr lang="nl-NL" sz="1800" dirty="0">
              <a:solidFill>
                <a:prstClr val="black"/>
              </a:solidFill>
              <a:latin typeface="Adobe Clean DC"/>
            </a:endParaRPr>
          </a:p>
          <a:p>
            <a:endParaRPr lang="nl-NL" sz="1800" dirty="0">
              <a:solidFill>
                <a:prstClr val="black"/>
              </a:solidFill>
              <a:latin typeface="Adobe Clean DC"/>
            </a:endParaRPr>
          </a:p>
          <a:p>
            <a:r>
              <a:rPr lang="nl-NL" sz="1800" i="1" dirty="0">
                <a:solidFill>
                  <a:prstClr val="black"/>
                </a:solidFill>
                <a:latin typeface="Adobe Clean DC"/>
              </a:rPr>
              <a:t>Speel de film. Die duurt 6 minuten. </a:t>
            </a:r>
          </a:p>
          <a:p>
            <a:r>
              <a:rPr lang="nl-NL" i="1" noProof="0" dirty="0"/>
              <a:t>Na afloop van het filmpje. </a:t>
            </a:r>
          </a:p>
          <a:p>
            <a:endParaRPr lang="nl-NL" noProof="0" dirty="0"/>
          </a:p>
          <a:p>
            <a:r>
              <a:rPr lang="nl-NL" noProof="0" dirty="0"/>
              <a:t>Docent: </a:t>
            </a:r>
          </a:p>
          <a:p>
            <a:pPr marL="179178" indent="-179178">
              <a:buFont typeface="Arial" panose="020B0604020202020204" pitchFamily="34" charset="0"/>
              <a:buChar char="•"/>
            </a:pPr>
            <a:r>
              <a:rPr lang="nl-NL" noProof="0" dirty="0"/>
              <a:t>En, hebben jullie al een idee wat we gaan doen vandaag? </a:t>
            </a:r>
          </a:p>
          <a:p>
            <a:endParaRPr lang="nl-NL" noProof="0" dirty="0"/>
          </a:p>
          <a:p>
            <a:pPr marL="179178" indent="-179178">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75216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noProof="0" dirty="0"/>
              <a:t>Docent: </a:t>
            </a:r>
          </a:p>
          <a:p>
            <a:pPr marL="179178" indent="-179178">
              <a:buFont typeface="Arial" panose="020B0604020202020204" pitchFamily="34" charset="0"/>
              <a:buChar char="•"/>
            </a:pPr>
            <a:r>
              <a:rPr lang="nl-NL" noProof="0" dirty="0"/>
              <a:t>Hebben jullie nu een goed idee, hoe we Max en Eva gaan helpen vandaag? We gaan op zoek in de omgeving en beantwoorden samen twee onderzoeksvragen van Eva en Max. </a:t>
            </a:r>
          </a:p>
          <a:p>
            <a:pPr marL="179178" indent="-179178">
              <a:buFont typeface="Arial" panose="020B0604020202020204" pitchFamily="34" charset="0"/>
              <a:buChar char="•"/>
            </a:pPr>
            <a:r>
              <a:rPr lang="nl-NL" noProof="0" dirty="0"/>
              <a:t>De eerste onderzoeksvraag is: Welke talen vinden we in de omgeving van onze school? </a:t>
            </a:r>
          </a:p>
          <a:p>
            <a:pPr marL="179178" indent="-179178">
              <a:buFont typeface="Arial" panose="020B0604020202020204" pitchFamily="34" charset="0"/>
              <a:buChar char="•"/>
            </a:pPr>
            <a:r>
              <a:rPr lang="nl-NL" noProof="0" dirty="0"/>
              <a:t>De tweede vraag die we gaan uitzoeken is: Waarom worden deze talen op deze plek gebruikt? </a:t>
            </a:r>
          </a:p>
          <a:p>
            <a:pPr marL="179178" indent="-179178">
              <a:buFont typeface="Arial" panose="020B0604020202020204" pitchFamily="34" charset="0"/>
              <a:buChar char="•"/>
            </a:pPr>
            <a:endParaRPr lang="nl-NL" noProof="0" dirty="0"/>
          </a:p>
          <a:p>
            <a:pPr marL="179178" indent="-179178">
              <a:buFont typeface="Arial" panose="020B0604020202020204" pitchFamily="34" charset="0"/>
              <a:buChar char="•"/>
            </a:pPr>
            <a:r>
              <a:rPr lang="nl-NL" noProof="0" dirty="0"/>
              <a:t>Omdat het soms niet zo makkelijk is om een antwoord op deze tweede vraag te vinden, stellen Eva en Max voor om deze deelvragen uit te zoeken: </a:t>
            </a:r>
          </a:p>
          <a:p>
            <a:pPr marL="298629" indent="-298629">
              <a:buFont typeface="Arial" panose="020B0604020202020204" pitchFamily="34" charset="0"/>
              <a:buChar char="•"/>
            </a:pPr>
            <a:r>
              <a:rPr lang="nl-NL" b="1" dirty="0"/>
              <a:t>Waar</a:t>
            </a:r>
            <a:r>
              <a:rPr lang="nl-NL" dirty="0"/>
              <a:t> heb je het voorbeeld gevonden? </a:t>
            </a:r>
          </a:p>
          <a:p>
            <a:pPr marL="298629" indent="-298629">
              <a:buFont typeface="Arial" panose="020B0604020202020204" pitchFamily="34" charset="0"/>
              <a:buChar char="•"/>
            </a:pPr>
            <a:r>
              <a:rPr lang="nl-NL" b="1" dirty="0"/>
              <a:t>Wie </a:t>
            </a:r>
            <a:r>
              <a:rPr lang="nl-NL" dirty="0"/>
              <a:t>heeft het geschreven en voor wie is het bedoeld? </a:t>
            </a:r>
          </a:p>
          <a:p>
            <a:pPr marL="298629" indent="-298629">
              <a:buFont typeface="Arial" panose="020B0604020202020204" pitchFamily="34" charset="0"/>
              <a:buChar char="•"/>
            </a:pPr>
            <a:r>
              <a:rPr lang="nl-NL" b="1" dirty="0"/>
              <a:t>Wat</a:t>
            </a:r>
            <a:r>
              <a:rPr lang="nl-NL" dirty="0"/>
              <a:t> is de bedoeling hiervan?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257070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5562" tIns="47781" rIns="95562" bIns="47781" rtlCol="0"/>
          <a:lstStyle>
            <a:lvl1pPr algn="l">
              <a:defRPr sz="13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5562" tIns="47781" rIns="95562" bIns="4778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055813" y="557213"/>
            <a:ext cx="4953000" cy="2786062"/>
          </a:xfrm>
          <a:prstGeom prst="rect">
            <a:avLst/>
          </a:prstGeom>
          <a:noFill/>
          <a:ln w="12700">
            <a:solidFill>
              <a:prstClr val="black"/>
            </a:solidFill>
          </a:ln>
        </p:spPr>
        <p:txBody>
          <a:bodyPr vert="horz" lIns="95562" tIns="47781" rIns="95562" bIns="47781" rtlCol="0" anchor="ctr"/>
          <a:lstStyle/>
          <a:p>
            <a:endParaRPr/>
          </a:p>
        </p:txBody>
      </p:sp>
      <p:sp>
        <p:nvSpPr>
          <p:cNvPr id="5" name="Notes Placeholder 4"/>
          <p:cNvSpPr>
            <a:spLocks noGrp="1"/>
          </p:cNvSpPr>
          <p:nvPr>
            <p:ph type="body" sz="quarter" idx="3"/>
          </p:nvPr>
        </p:nvSpPr>
        <p:spPr>
          <a:xfrm>
            <a:off x="906357" y="3529471"/>
            <a:ext cx="7250854" cy="3345071"/>
          </a:xfrm>
          <a:prstGeom prst="rect">
            <a:avLst/>
          </a:prstGeom>
        </p:spPr>
        <p:txBody>
          <a:bodyPr vert="horz" lIns="95562" tIns="47781" rIns="95562" bIns="47781" rtlCol="0"/>
          <a:lstStyle/>
          <a:p>
            <a:r>
              <a:rPr lang="nl-NL" noProof="0" dirty="0"/>
              <a:t>Docent: </a:t>
            </a:r>
          </a:p>
          <a:p>
            <a:pPr marL="179178" indent="-179178">
              <a:buFont typeface="Arial" panose="020B0604020202020204" pitchFamily="34" charset="0"/>
              <a:buChar char="•"/>
            </a:pPr>
            <a:r>
              <a:rPr lang="nl-NL" noProof="0" dirty="0"/>
              <a:t>Wat denken jullie? </a:t>
            </a:r>
          </a:p>
          <a:p>
            <a:pPr marL="656984" lvl="1" indent="-179178">
              <a:buFont typeface="Arial" panose="020B0604020202020204" pitchFamily="34" charset="0"/>
              <a:buChar char="•"/>
            </a:pPr>
            <a:r>
              <a:rPr lang="nl-NL" sz="1800" dirty="0">
                <a:solidFill>
                  <a:srgbClr val="FFFFFF"/>
                </a:solidFill>
                <a:latin typeface="Raleway" pitchFamily="2" charset="0"/>
              </a:rPr>
              <a:t>Is het jullie weleens opgevallen dat er veel verschillende geschreven talen in de buurt van jullie huis en school zijn?</a:t>
            </a:r>
            <a:endParaRPr lang="nl-NL" noProof="0" dirty="0"/>
          </a:p>
          <a:p>
            <a:pPr marL="656984" lvl="1" indent="-179178">
              <a:buFont typeface="Arial" panose="020B0604020202020204" pitchFamily="34" charset="0"/>
              <a:buChar char="•"/>
            </a:pPr>
            <a:r>
              <a:rPr lang="nl-NL" noProof="0" dirty="0"/>
              <a:t>Welke talen zijn in jullie omgeving te vinden?</a:t>
            </a:r>
          </a:p>
          <a:p>
            <a:pPr marL="656984" lvl="1" indent="-179178">
              <a:buFont typeface="Arial" panose="020B0604020202020204" pitchFamily="34" charset="0"/>
              <a:buChar char="•"/>
            </a:pPr>
            <a:r>
              <a:rPr lang="nl-NL" noProof="0" dirty="0"/>
              <a:t>Op welke plekken zou je taal tegen kunnen komen?</a:t>
            </a:r>
          </a:p>
          <a:p>
            <a:endParaRPr lang="nl-NL" noProof="0" dirty="0"/>
          </a:p>
          <a:p>
            <a:r>
              <a:rPr lang="nl-NL" i="1" noProof="0" dirty="0"/>
              <a:t>Als kinderen dit moeilijk vinden, een paar voorbeelden op de volgende pagina’s. </a:t>
            </a:r>
          </a:p>
        </p:txBody>
      </p:sp>
      <p:sp>
        <p:nvSpPr>
          <p:cNvPr id="6" name="Footer Placeholder 5"/>
          <p:cNvSpPr>
            <a:spLocks noGrp="1"/>
          </p:cNvSpPr>
          <p:nvPr>
            <p:ph type="ftr" sz="quarter" idx="4"/>
          </p:nvPr>
        </p:nvSpPr>
        <p:spPr>
          <a:xfrm>
            <a:off x="0" y="7058943"/>
            <a:ext cx="3927546" cy="370526"/>
          </a:xfrm>
          <a:prstGeom prst="rect">
            <a:avLst/>
          </a:prstGeom>
        </p:spPr>
        <p:txBody>
          <a:bodyPr vert="horz" lIns="95562" tIns="47781" rIns="95562" bIns="47781" rtlCol="0" anchor="b"/>
          <a:lstStyle>
            <a:lvl1pPr algn="l">
              <a:defRPr sz="13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5562" tIns="47781" rIns="95562" bIns="47781" rtlCol="0" anchor="b"/>
          <a:lstStyle>
            <a:lvl1pPr algn="r">
              <a:defRPr sz="13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5562" tIns="47781" rIns="95562" bIns="47781" rtlCol="0"/>
          <a:lstStyle>
            <a:lvl1pPr algn="l">
              <a:defRPr sz="13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5562" tIns="47781" rIns="95562" bIns="47781"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055813" y="557213"/>
            <a:ext cx="4953000" cy="2786062"/>
          </a:xfrm>
          <a:prstGeom prst="rect">
            <a:avLst/>
          </a:prstGeom>
          <a:noFill/>
          <a:ln w="12700">
            <a:solidFill>
              <a:prstClr val="black"/>
            </a:solidFill>
          </a:ln>
        </p:spPr>
        <p:txBody>
          <a:bodyPr vert="horz" lIns="95562" tIns="47781" rIns="95562" bIns="47781" rtlCol="0" anchor="ctr"/>
          <a:lstStyle/>
          <a:p>
            <a:endParaRPr/>
          </a:p>
        </p:txBody>
      </p:sp>
      <p:sp>
        <p:nvSpPr>
          <p:cNvPr id="5" name="Notes Placeholder 4"/>
          <p:cNvSpPr>
            <a:spLocks noGrp="1"/>
          </p:cNvSpPr>
          <p:nvPr>
            <p:ph type="body" sz="quarter" idx="3"/>
          </p:nvPr>
        </p:nvSpPr>
        <p:spPr>
          <a:xfrm>
            <a:off x="906357" y="3529471"/>
            <a:ext cx="7250854" cy="3345071"/>
          </a:xfrm>
          <a:prstGeom prst="rect">
            <a:avLst/>
          </a:prstGeom>
        </p:spPr>
        <p:txBody>
          <a:bodyPr vert="horz" lIns="95562" tIns="47781" rIns="95562" bIns="47781" rtlCol="0"/>
          <a:lstStyle/>
          <a:p>
            <a:r>
              <a:rPr lang="nl-NL" i="1" noProof="0" dirty="0"/>
              <a:t>Deze slide is bedoeld om kinderen op verschillende talen voor te bereiden. Het zou kunnen dat ze niet alle herkennen. </a:t>
            </a:r>
          </a:p>
          <a:p>
            <a:r>
              <a:rPr lang="nl-NL" i="1" noProof="0" dirty="0"/>
              <a:t>Links boven: Brabants, midden: Engels, Duits, Nederlands, Frans, Italiaans, rechts: Indiaas en Nederlands,  Links beneden: Nederlands, Rechts beneden: Nederlands EN Engels</a:t>
            </a:r>
          </a:p>
          <a:p>
            <a:endParaRPr lang="nl-NL" noProof="0" dirty="0"/>
          </a:p>
          <a:p>
            <a:r>
              <a:rPr lang="nl-NL" noProof="0" dirty="0"/>
              <a:t>Docent: </a:t>
            </a:r>
          </a:p>
          <a:p>
            <a:pPr marL="179178" indent="-179178">
              <a:buFont typeface="Arial" panose="020B0604020202020204" pitchFamily="34" charset="0"/>
              <a:buChar char="•"/>
            </a:pPr>
            <a:r>
              <a:rPr lang="nl-NL" noProof="0" dirty="0"/>
              <a:t>Kijk maar, hier zijn een paar taalvondsten van Max en Eva. </a:t>
            </a:r>
          </a:p>
          <a:p>
            <a:pPr marL="179178" indent="-179178">
              <a:buFont typeface="Arial" panose="020B0604020202020204" pitchFamily="34" charset="0"/>
              <a:buChar char="•"/>
            </a:pPr>
            <a:r>
              <a:rPr lang="nl-NL" noProof="0" dirty="0"/>
              <a:t>Welke talen zie je hier? </a:t>
            </a:r>
          </a:p>
          <a:p>
            <a:pPr marL="179178" indent="-179178">
              <a:buFont typeface="Arial" panose="020B0604020202020204" pitchFamily="34" charset="0"/>
              <a:buChar char="•"/>
            </a:pPr>
            <a:r>
              <a:rPr lang="nl-NL" noProof="0" dirty="0"/>
              <a:t>Welke taalvondsten hebben meer dan een taal? </a:t>
            </a:r>
          </a:p>
          <a:p>
            <a:pPr marL="179178" indent="-179178">
              <a:buFont typeface="Arial" panose="020B0604020202020204" pitchFamily="34" charset="0"/>
              <a:buChar char="•"/>
            </a:pPr>
            <a:r>
              <a:rPr lang="nl-NL" noProof="0" dirty="0"/>
              <a:t>En waar staan ze op geschreven?</a:t>
            </a:r>
          </a:p>
        </p:txBody>
      </p:sp>
      <p:sp>
        <p:nvSpPr>
          <p:cNvPr id="6" name="Footer Placeholder 5"/>
          <p:cNvSpPr>
            <a:spLocks noGrp="1"/>
          </p:cNvSpPr>
          <p:nvPr>
            <p:ph type="ftr" sz="quarter" idx="4"/>
          </p:nvPr>
        </p:nvSpPr>
        <p:spPr>
          <a:xfrm>
            <a:off x="0" y="7058943"/>
            <a:ext cx="3927546" cy="370526"/>
          </a:xfrm>
          <a:prstGeom prst="rect">
            <a:avLst/>
          </a:prstGeom>
        </p:spPr>
        <p:txBody>
          <a:bodyPr vert="horz" lIns="95562" tIns="47781" rIns="95562" bIns="47781" rtlCol="0" anchor="b"/>
          <a:lstStyle>
            <a:lvl1pPr algn="l">
              <a:defRPr sz="13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5562" tIns="47781" rIns="95562" bIns="47781"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055813" y="557213"/>
            <a:ext cx="4953000" cy="2786062"/>
          </a:xfrm>
        </p:spPr>
      </p:sp>
      <p:sp>
        <p:nvSpPr>
          <p:cNvPr id="3" name="Tijdelijke aanduiding voor notities 2"/>
          <p:cNvSpPr>
            <a:spLocks noGrp="1"/>
          </p:cNvSpPr>
          <p:nvPr>
            <p:ph type="body" idx="1"/>
          </p:nvPr>
        </p:nvSpPr>
        <p:spPr/>
        <p:txBody>
          <a:bodyPr/>
          <a:lstStyle/>
          <a:p>
            <a:r>
              <a:rPr lang="nl-NL" i="1" noProof="0" dirty="0"/>
              <a:t>Op deze slide zien kinderen dat je taalvondsten op veel verschillende plekken in je omgeving kan maken. </a:t>
            </a:r>
          </a:p>
          <a:p>
            <a:endParaRPr lang="nl-NL" noProof="0" dirty="0"/>
          </a:p>
          <a:p>
            <a:r>
              <a:rPr lang="nl-NL" noProof="0" dirty="0"/>
              <a:t>Docent: </a:t>
            </a:r>
          </a:p>
          <a:p>
            <a:pPr marL="179178" indent="-179178">
              <a:buFont typeface="Arial" panose="020B0604020202020204" pitchFamily="34" charset="0"/>
              <a:buChar char="•"/>
            </a:pPr>
            <a:r>
              <a:rPr lang="nl-NL" noProof="0" dirty="0"/>
              <a:t>Je ziet dus dat talen op heel veel verschillende plekken in de omgeving van onze school kunnen voorkomen. Hier nog een paar voorbeelden. </a:t>
            </a:r>
          </a:p>
          <a:p>
            <a:pPr marL="179178" indent="-179178" defTabSz="955613">
              <a:buFont typeface="Arial" panose="020B0604020202020204" pitchFamily="34" charset="0"/>
              <a:buChar char="•"/>
              <a:defRPr/>
            </a:pPr>
            <a:r>
              <a:rPr lang="nl-NL" noProof="0" dirty="0"/>
              <a:t>We gaan even met een paar voorbeelden oefenen. </a:t>
            </a:r>
          </a:p>
          <a:p>
            <a:pPr marL="179178" indent="-179178">
              <a:buFont typeface="Arial" panose="020B0604020202020204" pitchFamily="34" charset="0"/>
              <a:buChar char="•"/>
            </a:pPr>
            <a:endParaRPr lang="nl-NL" noProof="0"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90822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3.png"/><Relationship Id="rId7"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image" Target="../media/image78.jpe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32.png"/><Relationship Id="rId12"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13.png"/><Relationship Id="rId5" Type="http://schemas.openxmlformats.org/officeDocument/2006/relationships/image" Target="../media/image81.png"/><Relationship Id="rId10" Type="http://schemas.openxmlformats.org/officeDocument/2006/relationships/image" Target="../media/image64.svg"/><Relationship Id="rId4" Type="http://schemas.openxmlformats.org/officeDocument/2006/relationships/image" Target="../media/image80.sv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3.png"/><Relationship Id="rId3" Type="http://schemas.openxmlformats.org/officeDocument/2006/relationships/image" Target="../media/image84.png"/><Relationship Id="rId7" Type="http://schemas.openxmlformats.org/officeDocument/2006/relationships/image" Target="../media/image81.png"/><Relationship Id="rId12" Type="http://schemas.openxmlformats.org/officeDocument/2006/relationships/image" Target="../media/image64.svg"/><Relationship Id="rId2" Type="http://schemas.openxmlformats.org/officeDocument/2006/relationships/notesSlide" Target="../notesSlides/notesSlide14.xml"/><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3.png"/><Relationship Id="rId5" Type="http://schemas.openxmlformats.org/officeDocument/2006/relationships/image" Target="../media/image79.png"/><Relationship Id="rId15" Type="http://schemas.openxmlformats.org/officeDocument/2006/relationships/image" Target="../media/image86.png"/><Relationship Id="rId10" Type="http://schemas.openxmlformats.org/officeDocument/2006/relationships/image" Target="../media/image33.svg"/><Relationship Id="rId4" Type="http://schemas.openxmlformats.org/officeDocument/2006/relationships/image" Target="../media/image85.svg"/><Relationship Id="rId9" Type="http://schemas.openxmlformats.org/officeDocument/2006/relationships/image" Target="../media/image32.png"/><Relationship Id="rId1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3.png"/><Relationship Id="rId3" Type="http://schemas.openxmlformats.org/officeDocument/2006/relationships/image" Target="../media/image84.png"/><Relationship Id="rId7" Type="http://schemas.openxmlformats.org/officeDocument/2006/relationships/image" Target="../media/image81.png"/><Relationship Id="rId12" Type="http://schemas.openxmlformats.org/officeDocument/2006/relationships/image" Target="../media/image64.svg"/><Relationship Id="rId2" Type="http://schemas.openxmlformats.org/officeDocument/2006/relationships/notesSlide" Target="../notesSlides/notesSlide15.xml"/><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3.png"/><Relationship Id="rId5" Type="http://schemas.openxmlformats.org/officeDocument/2006/relationships/image" Target="../media/image79.png"/><Relationship Id="rId15" Type="http://schemas.openxmlformats.org/officeDocument/2006/relationships/image" Target="../media/image88.png"/><Relationship Id="rId10" Type="http://schemas.openxmlformats.org/officeDocument/2006/relationships/image" Target="../media/image33.svg"/><Relationship Id="rId4" Type="http://schemas.openxmlformats.org/officeDocument/2006/relationships/image" Target="../media/image85.svg"/><Relationship Id="rId9" Type="http://schemas.openxmlformats.org/officeDocument/2006/relationships/image" Target="../media/image32.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3.png"/><Relationship Id="rId3" Type="http://schemas.openxmlformats.org/officeDocument/2006/relationships/image" Target="../media/image84.png"/><Relationship Id="rId7" Type="http://schemas.openxmlformats.org/officeDocument/2006/relationships/image" Target="../media/image81.png"/><Relationship Id="rId12" Type="http://schemas.openxmlformats.org/officeDocument/2006/relationships/image" Target="../media/image6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63.png"/><Relationship Id="rId5" Type="http://schemas.openxmlformats.org/officeDocument/2006/relationships/image" Target="../media/image79.png"/><Relationship Id="rId15" Type="http://schemas.openxmlformats.org/officeDocument/2006/relationships/image" Target="../media/image90.jpeg"/><Relationship Id="rId10" Type="http://schemas.openxmlformats.org/officeDocument/2006/relationships/image" Target="../media/image33.svg"/><Relationship Id="rId4" Type="http://schemas.openxmlformats.org/officeDocument/2006/relationships/image" Target="../media/image85.svg"/><Relationship Id="rId9" Type="http://schemas.openxmlformats.org/officeDocument/2006/relationships/image" Target="../media/image32.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1.png"/><Relationship Id="rId3" Type="http://schemas.openxmlformats.org/officeDocument/2006/relationships/hyperlink" Target="https://experience.arcgis.com/experience/ba2d07eae68640b2a83981cd2691292d/" TargetMode="External"/><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17.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9.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hyperlink" Target="https://experience.arcgis.com/experience/5b111bdc643940e99562d4de71d88b26/" TargetMode="External"/><Relationship Id="rId9" Type="http://schemas.openxmlformats.org/officeDocument/2006/relationships/image" Target="../media/image7.png"/><Relationship Id="rId1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hyperlink" Target="https://experience.arcgis.com/experience/ba2d07eae68640b2a83981cd2691292d/"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experience.arcgis.com/experience/5b111bdc643940e99562d4de71d88b26/"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1.png"/><Relationship Id="rId3" Type="http://schemas.openxmlformats.org/officeDocument/2006/relationships/hyperlink" Target="https://experience.arcgis.com/experience/ba2d07eae68640b2a83981cd2691292d/" TargetMode="External"/><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19.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9.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hyperlink" Target="https://experience.arcgis.com/experience/5b111bdc643940e99562d4de71d88b26/" TargetMode="External"/><Relationship Id="rId9" Type="http://schemas.openxmlformats.org/officeDocument/2006/relationships/image" Target="../media/image7.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98.jpg"/><Relationship Id="rId5" Type="http://schemas.openxmlformats.org/officeDocument/2006/relationships/image" Target="../media/image93.png"/><Relationship Id="rId10" Type="http://schemas.openxmlformats.org/officeDocument/2006/relationships/image" Target="../media/image61.png"/><Relationship Id="rId4" Type="http://schemas.openxmlformats.org/officeDocument/2006/relationships/image" Target="../media/image92.svg"/><Relationship Id="rId9"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5.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ideo" Target="https://www.youtube.com/embed/WY7lLOC6p3Y?feature=oembed" TargetMode="Externa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3.png"/><Relationship Id="rId5" Type="http://schemas.openxmlformats.org/officeDocument/2006/relationships/image" Target="../media/image53.png"/><Relationship Id="rId10" Type="http://schemas.openxmlformats.org/officeDocument/2006/relationships/image" Target="../media/image10.svg"/><Relationship Id="rId4" Type="http://schemas.openxmlformats.org/officeDocument/2006/relationships/image" Target="../media/image52.jpe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2.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62.png"/><Relationship Id="rId5" Type="http://schemas.openxmlformats.org/officeDocument/2006/relationships/image" Target="../media/image34.png"/><Relationship Id="rId10" Type="http://schemas.openxmlformats.org/officeDocument/2006/relationships/image" Target="../media/image61.png"/><Relationship Id="rId4" Type="http://schemas.openxmlformats.org/officeDocument/2006/relationships/image" Target="../media/image33.sv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svg"/><Relationship Id="rId9" Type="http://schemas.openxmlformats.org/officeDocument/2006/relationships/image" Target="../media/image6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a:off x="291485" y="7553647"/>
            <a:ext cx="2396437" cy="2464203"/>
          </a:xfrm>
          <a:custGeom>
            <a:avLst/>
            <a:gdLst/>
            <a:ahLst/>
            <a:cxnLst/>
            <a:rect l="l" t="t" r="r" b="b"/>
            <a:pathLst>
              <a:path w="2396437" h="2464203">
                <a:moveTo>
                  <a:pt x="0" y="0"/>
                </a:moveTo>
                <a:lnTo>
                  <a:pt x="2396437" y="0"/>
                </a:lnTo>
                <a:lnTo>
                  <a:pt x="2396437" y="2464203"/>
                </a:lnTo>
                <a:lnTo>
                  <a:pt x="0" y="24642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flipV="1">
            <a:off x="15851702" y="-540652"/>
            <a:ext cx="2590886" cy="2487251"/>
          </a:xfrm>
          <a:custGeom>
            <a:avLst/>
            <a:gdLst/>
            <a:ahLst/>
            <a:cxnLst/>
            <a:rect l="l" t="t" r="r" b="b"/>
            <a:pathLst>
              <a:path w="2590886" h="2487251">
                <a:moveTo>
                  <a:pt x="0" y="2487251"/>
                </a:moveTo>
                <a:lnTo>
                  <a:pt x="2590886" y="2487251"/>
                </a:lnTo>
                <a:lnTo>
                  <a:pt x="2590886" y="0"/>
                </a:lnTo>
                <a:lnTo>
                  <a:pt x="0" y="0"/>
                </a:lnTo>
                <a:lnTo>
                  <a:pt x="0" y="248725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3041685" y="8081135"/>
            <a:ext cx="2660803" cy="1862562"/>
          </a:xfrm>
          <a:custGeom>
            <a:avLst/>
            <a:gdLst/>
            <a:ahLst/>
            <a:cxnLst/>
            <a:rect l="l" t="t" r="r" b="b"/>
            <a:pathLst>
              <a:path w="2660803" h="1862562">
                <a:moveTo>
                  <a:pt x="0" y="0"/>
                </a:moveTo>
                <a:lnTo>
                  <a:pt x="2660803" y="0"/>
                </a:lnTo>
                <a:lnTo>
                  <a:pt x="2660803" y="1862562"/>
                </a:lnTo>
                <a:lnTo>
                  <a:pt x="0" y="18625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5" name="Freeform 5"/>
          <p:cNvSpPr/>
          <p:nvPr/>
        </p:nvSpPr>
        <p:spPr>
          <a:xfrm rot="8645840" flipH="1" flipV="1">
            <a:off x="8727959" y="-231122"/>
            <a:ext cx="1550192" cy="1526939"/>
          </a:xfrm>
          <a:custGeom>
            <a:avLst/>
            <a:gdLst/>
            <a:ahLst/>
            <a:cxnLst/>
            <a:rect l="l" t="t" r="r" b="b"/>
            <a:pathLst>
              <a:path w="1550192" h="1526939">
                <a:moveTo>
                  <a:pt x="1550192" y="1526939"/>
                </a:moveTo>
                <a:lnTo>
                  <a:pt x="0" y="1526939"/>
                </a:lnTo>
                <a:lnTo>
                  <a:pt x="0" y="0"/>
                </a:lnTo>
                <a:lnTo>
                  <a:pt x="1550192" y="0"/>
                </a:lnTo>
                <a:lnTo>
                  <a:pt x="1550192" y="152693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6" name="Freeform 6"/>
          <p:cNvSpPr/>
          <p:nvPr/>
        </p:nvSpPr>
        <p:spPr>
          <a:xfrm flipH="1">
            <a:off x="11641885" y="-540652"/>
            <a:ext cx="2593742" cy="2100931"/>
          </a:xfrm>
          <a:custGeom>
            <a:avLst/>
            <a:gdLst/>
            <a:ahLst/>
            <a:cxnLst/>
            <a:rect l="l" t="t" r="r" b="b"/>
            <a:pathLst>
              <a:path w="2593742" h="2100931">
                <a:moveTo>
                  <a:pt x="2593741" y="0"/>
                </a:moveTo>
                <a:lnTo>
                  <a:pt x="0" y="0"/>
                </a:lnTo>
                <a:lnTo>
                  <a:pt x="0" y="2100931"/>
                </a:lnTo>
                <a:lnTo>
                  <a:pt x="2593741" y="2100931"/>
                </a:lnTo>
                <a:lnTo>
                  <a:pt x="259374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7" name="Freeform 7"/>
          <p:cNvSpPr/>
          <p:nvPr/>
        </p:nvSpPr>
        <p:spPr>
          <a:xfrm>
            <a:off x="509704" y="3877924"/>
            <a:ext cx="3545173" cy="3545173"/>
          </a:xfrm>
          <a:custGeom>
            <a:avLst/>
            <a:gdLst/>
            <a:ahLst/>
            <a:cxnLst/>
            <a:rect l="l" t="t" r="r" b="b"/>
            <a:pathLst>
              <a:path w="3545173" h="3545173">
                <a:moveTo>
                  <a:pt x="0" y="0"/>
                </a:moveTo>
                <a:lnTo>
                  <a:pt x="3545174" y="0"/>
                </a:lnTo>
                <a:lnTo>
                  <a:pt x="3545174" y="3545173"/>
                </a:lnTo>
                <a:lnTo>
                  <a:pt x="0" y="35451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8" name="Freeform 8"/>
          <p:cNvSpPr/>
          <p:nvPr/>
        </p:nvSpPr>
        <p:spPr>
          <a:xfrm rot="-4971249">
            <a:off x="-1657984" y="4493974"/>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NL"/>
          </a:p>
        </p:txBody>
      </p:sp>
      <p:sp>
        <p:nvSpPr>
          <p:cNvPr id="9" name="Freeform 9"/>
          <p:cNvSpPr/>
          <p:nvPr/>
        </p:nvSpPr>
        <p:spPr>
          <a:xfrm flipH="1">
            <a:off x="14378501" y="56764"/>
            <a:ext cx="1331552" cy="1943872"/>
          </a:xfrm>
          <a:custGeom>
            <a:avLst/>
            <a:gdLst/>
            <a:ahLst/>
            <a:cxnLst/>
            <a:rect l="l" t="t" r="r" b="b"/>
            <a:pathLst>
              <a:path w="1331552" h="1943872">
                <a:moveTo>
                  <a:pt x="1331553" y="0"/>
                </a:moveTo>
                <a:lnTo>
                  <a:pt x="0" y="0"/>
                </a:lnTo>
                <a:lnTo>
                  <a:pt x="0" y="1943872"/>
                </a:lnTo>
                <a:lnTo>
                  <a:pt x="1331553" y="1943872"/>
                </a:lnTo>
                <a:lnTo>
                  <a:pt x="1331553"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NL"/>
          </a:p>
        </p:txBody>
      </p:sp>
      <p:sp>
        <p:nvSpPr>
          <p:cNvPr id="10" name="Freeform 10"/>
          <p:cNvSpPr/>
          <p:nvPr/>
        </p:nvSpPr>
        <p:spPr>
          <a:xfrm>
            <a:off x="5863175" y="8603216"/>
            <a:ext cx="1816068" cy="1849699"/>
          </a:xfrm>
          <a:custGeom>
            <a:avLst/>
            <a:gdLst/>
            <a:ahLst/>
            <a:cxnLst/>
            <a:rect l="l" t="t" r="r" b="b"/>
            <a:pathLst>
              <a:path w="1816068" h="1849699">
                <a:moveTo>
                  <a:pt x="0" y="0"/>
                </a:moveTo>
                <a:lnTo>
                  <a:pt x="1816068" y="0"/>
                </a:lnTo>
                <a:lnTo>
                  <a:pt x="1816068" y="1849698"/>
                </a:lnTo>
                <a:lnTo>
                  <a:pt x="0" y="184969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l-NL"/>
          </a:p>
        </p:txBody>
      </p:sp>
      <p:sp>
        <p:nvSpPr>
          <p:cNvPr id="11" name="Freeform 11"/>
          <p:cNvSpPr/>
          <p:nvPr/>
        </p:nvSpPr>
        <p:spPr>
          <a:xfrm rot="-5240844" flipH="1" flipV="1">
            <a:off x="16616023" y="2095773"/>
            <a:ext cx="2319200" cy="2381721"/>
          </a:xfrm>
          <a:custGeom>
            <a:avLst/>
            <a:gdLst/>
            <a:ahLst/>
            <a:cxnLst/>
            <a:rect l="l" t="t" r="r" b="b"/>
            <a:pathLst>
              <a:path w="2319200" h="2381721">
                <a:moveTo>
                  <a:pt x="2319200" y="2381720"/>
                </a:moveTo>
                <a:lnTo>
                  <a:pt x="0" y="2381720"/>
                </a:lnTo>
                <a:lnTo>
                  <a:pt x="0" y="0"/>
                </a:lnTo>
                <a:lnTo>
                  <a:pt x="2319200" y="0"/>
                </a:lnTo>
                <a:lnTo>
                  <a:pt x="2319200" y="238172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NL"/>
          </a:p>
        </p:txBody>
      </p:sp>
      <p:sp>
        <p:nvSpPr>
          <p:cNvPr id="12" name="Freeform 12"/>
          <p:cNvSpPr/>
          <p:nvPr/>
        </p:nvSpPr>
        <p:spPr>
          <a:xfrm>
            <a:off x="14378501" y="6508579"/>
            <a:ext cx="3726425" cy="3588859"/>
          </a:xfrm>
          <a:custGeom>
            <a:avLst/>
            <a:gdLst/>
            <a:ahLst/>
            <a:cxnLst/>
            <a:rect l="l" t="t" r="r" b="b"/>
            <a:pathLst>
              <a:path w="3726425" h="3588859">
                <a:moveTo>
                  <a:pt x="0" y="0"/>
                </a:moveTo>
                <a:lnTo>
                  <a:pt x="3726426" y="0"/>
                </a:lnTo>
                <a:lnTo>
                  <a:pt x="3726426" y="3588859"/>
                </a:lnTo>
                <a:lnTo>
                  <a:pt x="0" y="3588859"/>
                </a:lnTo>
                <a:lnTo>
                  <a:pt x="0" y="0"/>
                </a:lnTo>
                <a:close/>
              </a:path>
            </a:pathLst>
          </a:custGeom>
          <a:blipFill>
            <a:blip r:embed="rId21"/>
            <a:stretch>
              <a:fillRect/>
            </a:stretch>
          </a:blipFill>
        </p:spPr>
        <p:txBody>
          <a:bodyPr/>
          <a:lstStyle/>
          <a:p>
            <a:endParaRPr lang="nl-NL"/>
          </a:p>
        </p:txBody>
      </p:sp>
      <p:sp>
        <p:nvSpPr>
          <p:cNvPr id="13" name="Freeform 13"/>
          <p:cNvSpPr/>
          <p:nvPr/>
        </p:nvSpPr>
        <p:spPr>
          <a:xfrm>
            <a:off x="12691433" y="6172200"/>
            <a:ext cx="1944243" cy="4114800"/>
          </a:xfrm>
          <a:custGeom>
            <a:avLst/>
            <a:gdLst/>
            <a:ahLst/>
            <a:cxnLst/>
            <a:rect l="l" t="t" r="r" b="b"/>
            <a:pathLst>
              <a:path w="1944243" h="4114800">
                <a:moveTo>
                  <a:pt x="0" y="0"/>
                </a:moveTo>
                <a:lnTo>
                  <a:pt x="1944243" y="0"/>
                </a:lnTo>
                <a:lnTo>
                  <a:pt x="1944243"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NL"/>
          </a:p>
        </p:txBody>
      </p:sp>
      <p:sp>
        <p:nvSpPr>
          <p:cNvPr id="14" name="TextBox 14"/>
          <p:cNvSpPr txBox="1"/>
          <p:nvPr/>
        </p:nvSpPr>
        <p:spPr>
          <a:xfrm>
            <a:off x="5776511" y="2288052"/>
            <a:ext cx="3970003" cy="2330723"/>
          </a:xfrm>
          <a:prstGeom prst="rect">
            <a:avLst/>
          </a:prstGeom>
        </p:spPr>
        <p:txBody>
          <a:bodyPr lIns="0" tIns="0" rIns="0" bIns="0" rtlCol="0" anchor="t">
            <a:spAutoFit/>
          </a:bodyPr>
          <a:lstStyle/>
          <a:p>
            <a:pPr algn="ctr">
              <a:lnSpc>
                <a:spcPts val="18976"/>
              </a:lnSpc>
              <a:spcBef>
                <a:spcPct val="0"/>
              </a:spcBef>
            </a:pPr>
            <a:r>
              <a:rPr lang="en-US" sz="13554" b="1">
                <a:solidFill>
                  <a:srgbClr val="FBD515"/>
                </a:solidFill>
                <a:latin typeface="Raleway Bold"/>
                <a:ea typeface="Raleway Bold"/>
                <a:cs typeface="Raleway Bold"/>
                <a:sym typeface="Raleway Bold"/>
              </a:rPr>
              <a:t>Taal</a:t>
            </a:r>
          </a:p>
        </p:txBody>
      </p:sp>
      <p:sp>
        <p:nvSpPr>
          <p:cNvPr id="15" name="TextBox 15"/>
          <p:cNvSpPr txBox="1"/>
          <p:nvPr/>
        </p:nvSpPr>
        <p:spPr>
          <a:xfrm>
            <a:off x="5776511" y="3953813"/>
            <a:ext cx="5486397" cy="1363791"/>
          </a:xfrm>
          <a:prstGeom prst="rect">
            <a:avLst/>
          </a:prstGeom>
        </p:spPr>
        <p:txBody>
          <a:bodyPr lIns="0" tIns="0" rIns="0" bIns="0" rtlCol="0" anchor="t">
            <a:spAutoFit/>
          </a:bodyPr>
          <a:lstStyle/>
          <a:p>
            <a:pPr algn="ctr">
              <a:lnSpc>
                <a:spcPts val="11107"/>
              </a:lnSpc>
              <a:spcBef>
                <a:spcPct val="0"/>
              </a:spcBef>
            </a:pPr>
            <a:r>
              <a:rPr lang="en-US" sz="7934" b="1">
                <a:solidFill>
                  <a:srgbClr val="178193"/>
                </a:solidFill>
                <a:latin typeface="Raleway Bold"/>
                <a:ea typeface="Raleway Bold"/>
                <a:cs typeface="Raleway Bold"/>
                <a:sym typeface="Raleway Bold"/>
              </a:rPr>
              <a:t>Detectives</a:t>
            </a:r>
          </a:p>
        </p:txBody>
      </p:sp>
      <p:sp>
        <p:nvSpPr>
          <p:cNvPr id="16" name="Freeform 16"/>
          <p:cNvSpPr/>
          <p:nvPr/>
        </p:nvSpPr>
        <p:spPr>
          <a:xfrm>
            <a:off x="9644357" y="2270125"/>
            <a:ext cx="1868341" cy="1901619"/>
          </a:xfrm>
          <a:custGeom>
            <a:avLst/>
            <a:gdLst/>
            <a:ahLst/>
            <a:cxnLst/>
            <a:rect l="l" t="t" r="r" b="b"/>
            <a:pathLst>
              <a:path w="1868341" h="1901619">
                <a:moveTo>
                  <a:pt x="0" y="0"/>
                </a:moveTo>
                <a:lnTo>
                  <a:pt x="1868341" y="0"/>
                </a:lnTo>
                <a:lnTo>
                  <a:pt x="1868341" y="1901619"/>
                </a:lnTo>
                <a:lnTo>
                  <a:pt x="0" y="190161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nl-NL"/>
          </a:p>
        </p:txBody>
      </p:sp>
      <p:sp>
        <p:nvSpPr>
          <p:cNvPr id="17" name="Freeform 17"/>
          <p:cNvSpPr/>
          <p:nvPr/>
        </p:nvSpPr>
        <p:spPr>
          <a:xfrm rot="-1817484">
            <a:off x="758682" y="1769910"/>
            <a:ext cx="1990806" cy="2391358"/>
          </a:xfrm>
          <a:custGeom>
            <a:avLst/>
            <a:gdLst/>
            <a:ahLst/>
            <a:cxnLst/>
            <a:rect l="l" t="t" r="r" b="b"/>
            <a:pathLst>
              <a:path w="1990806" h="2391358">
                <a:moveTo>
                  <a:pt x="0" y="0"/>
                </a:moveTo>
                <a:lnTo>
                  <a:pt x="1990806" y="0"/>
                </a:lnTo>
                <a:lnTo>
                  <a:pt x="1990806" y="2391359"/>
                </a:lnTo>
                <a:lnTo>
                  <a:pt x="0" y="239135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nl-NL"/>
          </a:p>
        </p:txBody>
      </p:sp>
      <p:sp>
        <p:nvSpPr>
          <p:cNvPr id="18" name="Freeform 18"/>
          <p:cNvSpPr/>
          <p:nvPr/>
        </p:nvSpPr>
        <p:spPr>
          <a:xfrm>
            <a:off x="1889112" y="270897"/>
            <a:ext cx="1261549" cy="1889961"/>
          </a:xfrm>
          <a:custGeom>
            <a:avLst/>
            <a:gdLst/>
            <a:ahLst/>
            <a:cxnLst/>
            <a:rect l="l" t="t" r="r" b="b"/>
            <a:pathLst>
              <a:path w="1261549" h="1889961">
                <a:moveTo>
                  <a:pt x="0" y="0"/>
                </a:moveTo>
                <a:lnTo>
                  <a:pt x="1261548" y="0"/>
                </a:lnTo>
                <a:lnTo>
                  <a:pt x="1261548" y="1889960"/>
                </a:lnTo>
                <a:lnTo>
                  <a:pt x="0" y="188996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nl-NL"/>
          </a:p>
        </p:txBody>
      </p:sp>
      <p:sp>
        <p:nvSpPr>
          <p:cNvPr id="19" name="Freeform 19"/>
          <p:cNvSpPr/>
          <p:nvPr/>
        </p:nvSpPr>
        <p:spPr>
          <a:xfrm rot="-2199833">
            <a:off x="3231255" y="-300559"/>
            <a:ext cx="1814337" cy="3049305"/>
          </a:xfrm>
          <a:custGeom>
            <a:avLst/>
            <a:gdLst/>
            <a:ahLst/>
            <a:cxnLst/>
            <a:rect l="l" t="t" r="r" b="b"/>
            <a:pathLst>
              <a:path w="1814337" h="3049305">
                <a:moveTo>
                  <a:pt x="0" y="0"/>
                </a:moveTo>
                <a:lnTo>
                  <a:pt x="1814337" y="0"/>
                </a:lnTo>
                <a:lnTo>
                  <a:pt x="1814337" y="3049305"/>
                </a:lnTo>
                <a:lnTo>
                  <a:pt x="0" y="30493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nl-NL"/>
          </a:p>
        </p:txBody>
      </p:sp>
      <p:sp>
        <p:nvSpPr>
          <p:cNvPr id="20" name="TextBox 20"/>
          <p:cNvSpPr txBox="1"/>
          <p:nvPr/>
        </p:nvSpPr>
        <p:spPr>
          <a:xfrm>
            <a:off x="3917798" y="7306388"/>
            <a:ext cx="9617169" cy="707886"/>
          </a:xfrm>
          <a:prstGeom prst="rect">
            <a:avLst/>
          </a:prstGeom>
        </p:spPr>
        <p:txBody>
          <a:bodyPr lIns="0" tIns="0" rIns="0" bIns="0" rtlCol="0" anchor="t">
            <a:spAutoFit/>
          </a:bodyPr>
          <a:lstStyle/>
          <a:p>
            <a:pPr algn="ctr">
              <a:lnSpc>
                <a:spcPts val="5600"/>
              </a:lnSpc>
            </a:pPr>
            <a:r>
              <a:rPr lang="nl-NL" sz="4400">
                <a:solidFill>
                  <a:srgbClr val="EFB52A"/>
                </a:solidFill>
                <a:latin typeface="KG Primary Penmanship"/>
                <a:ea typeface="KG Primary Penmanship"/>
                <a:cs typeface="KG Primary Penmanship"/>
                <a:sym typeface="KG Primary Penmanship"/>
              </a:rPr>
              <a:t>Alle Scholen Verzamelen 2024</a:t>
            </a:r>
          </a:p>
        </p:txBody>
      </p:sp>
      <p:sp>
        <p:nvSpPr>
          <p:cNvPr id="21" name="TextBox 21"/>
          <p:cNvSpPr txBox="1"/>
          <p:nvPr/>
        </p:nvSpPr>
        <p:spPr>
          <a:xfrm>
            <a:off x="16459200" y="8926783"/>
            <a:ext cx="745978" cy="263855"/>
          </a:xfrm>
          <a:prstGeom prst="rect">
            <a:avLst/>
          </a:prstGeom>
        </p:spPr>
        <p:txBody>
          <a:bodyPr wrap="square" lIns="0" tIns="0" rIns="0" bIns="0" rtlCol="0" anchor="t">
            <a:spAutoFit/>
          </a:bodyPr>
          <a:lstStyle/>
          <a:p>
            <a:pPr algn="ctr">
              <a:lnSpc>
                <a:spcPts val="2210"/>
              </a:lnSpc>
              <a:spcBef>
                <a:spcPct val="0"/>
              </a:spcBef>
            </a:pPr>
            <a:r>
              <a:rPr lang="en-US" sz="1579" dirty="0">
                <a:solidFill>
                  <a:srgbClr val="FFFFFF"/>
                </a:solidFill>
                <a:latin typeface="Canva Sans Medium"/>
                <a:ea typeface="Canva Sans Medium"/>
                <a:cs typeface="Canva Sans Medium"/>
                <a:sym typeface="Canva Sans Medium"/>
              </a:rPr>
              <a:t>2024</a:t>
            </a:r>
          </a:p>
        </p:txBody>
      </p:sp>
      <p:sp>
        <p:nvSpPr>
          <p:cNvPr id="22" name="TextBox 22"/>
          <p:cNvSpPr txBox="1"/>
          <p:nvPr/>
        </p:nvSpPr>
        <p:spPr>
          <a:xfrm>
            <a:off x="5867696" y="5250929"/>
            <a:ext cx="7361904" cy="483659"/>
          </a:xfrm>
          <a:prstGeom prst="rect">
            <a:avLst/>
          </a:prstGeom>
        </p:spPr>
        <p:txBody>
          <a:bodyPr lIns="0" tIns="0" rIns="0" bIns="0" rtlCol="0" anchor="t">
            <a:spAutoFit/>
          </a:bodyPr>
          <a:lstStyle/>
          <a:p>
            <a:pPr algn="l">
              <a:lnSpc>
                <a:spcPts val="4077"/>
              </a:lnSpc>
              <a:spcBef>
                <a:spcPct val="0"/>
              </a:spcBef>
            </a:pPr>
            <a:r>
              <a:rPr lang="nl-NL" sz="2912" b="1">
                <a:solidFill>
                  <a:srgbClr val="F0840B"/>
                </a:solidFill>
                <a:latin typeface="Raleway"/>
                <a:ea typeface="Raleway"/>
                <a:cs typeface="Raleway"/>
                <a:sym typeface="Raleway"/>
              </a:rPr>
              <a:t> Een speurtocht naar de talen om je heen</a:t>
            </a:r>
          </a:p>
        </p:txBody>
      </p:sp>
      <p:sp>
        <p:nvSpPr>
          <p:cNvPr id="23" name="TextBox 23"/>
          <p:cNvSpPr txBox="1"/>
          <p:nvPr/>
        </p:nvSpPr>
        <p:spPr>
          <a:xfrm>
            <a:off x="9139238" y="4652327"/>
            <a:ext cx="9525" cy="887095"/>
          </a:xfrm>
          <a:prstGeom prst="rect">
            <a:avLst/>
          </a:prstGeom>
        </p:spPr>
        <p:txBody>
          <a:bodyPr lIns="0" tIns="0" rIns="0" bIns="0" rtlCol="0" anchor="t">
            <a:spAutoFit/>
          </a:bodyPr>
          <a:lstStyle/>
          <a:p>
            <a:pPr algn="ctr">
              <a:lnSpc>
                <a:spcPts val="7279"/>
              </a:lnSpc>
            </a:pPr>
            <a:endParaRPr/>
          </a:p>
        </p:txBody>
      </p:sp>
      <p:sp>
        <p:nvSpPr>
          <p:cNvPr id="24" name="TextBox 24"/>
          <p:cNvSpPr txBox="1"/>
          <p:nvPr/>
        </p:nvSpPr>
        <p:spPr>
          <a:xfrm rot="-417376">
            <a:off x="12680824" y="7141581"/>
            <a:ext cx="1818719" cy="443326"/>
          </a:xfrm>
          <a:prstGeom prst="rect">
            <a:avLst/>
          </a:prstGeom>
        </p:spPr>
        <p:txBody>
          <a:bodyPr wrap="square" lIns="0" tIns="0" rIns="0" bIns="0" rtlCol="0" anchor="t">
            <a:spAutoFit/>
          </a:bodyPr>
          <a:lstStyle/>
          <a:p>
            <a:pPr algn="ctr">
              <a:lnSpc>
                <a:spcPts val="3699"/>
              </a:lnSpc>
            </a:pPr>
            <a:r>
              <a:rPr lang="en-US" sz="2642" dirty="0">
                <a:solidFill>
                  <a:srgbClr val="FFFFFF"/>
                </a:solidFill>
                <a:latin typeface="Open Sans"/>
                <a:ea typeface="Open Sans"/>
                <a:cs typeface="Open Sans"/>
                <a:sym typeface="Open Sans"/>
              </a:rPr>
              <a:t>Rotterdam</a:t>
            </a:r>
          </a:p>
        </p:txBody>
      </p:sp>
      <p:sp>
        <p:nvSpPr>
          <p:cNvPr id="25" name="TextBox 25"/>
          <p:cNvSpPr txBox="1"/>
          <p:nvPr/>
        </p:nvSpPr>
        <p:spPr>
          <a:xfrm rot="535439">
            <a:off x="12838206" y="6467780"/>
            <a:ext cx="1676698" cy="289144"/>
          </a:xfrm>
          <a:prstGeom prst="rect">
            <a:avLst/>
          </a:prstGeom>
        </p:spPr>
        <p:txBody>
          <a:bodyPr lIns="0" tIns="0" rIns="0" bIns="0" rtlCol="0" anchor="t">
            <a:spAutoFit/>
          </a:bodyPr>
          <a:lstStyle/>
          <a:p>
            <a:pPr algn="ctr">
              <a:lnSpc>
                <a:spcPts val="2439"/>
              </a:lnSpc>
            </a:pPr>
            <a:r>
              <a:rPr lang="nl-NL" sz="1742" dirty="0">
                <a:solidFill>
                  <a:srgbClr val="FFFFFF"/>
                </a:solidFill>
                <a:latin typeface="Open Sans"/>
                <a:ea typeface="Open Sans"/>
                <a:cs typeface="Open Sans"/>
                <a:sym typeface="Open Sans"/>
              </a:rPr>
              <a:t>Putten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85880" y="1185880"/>
            <a:ext cx="10287000" cy="7915240"/>
            <a:chOff x="0" y="0"/>
            <a:chExt cx="6350000" cy="4885951"/>
          </a:xfrm>
        </p:grpSpPr>
        <p:sp>
          <p:nvSpPr>
            <p:cNvPr id="3" name="Freeform 3"/>
            <p:cNvSpPr/>
            <p:nvPr/>
          </p:nvSpPr>
          <p:spPr>
            <a:xfrm>
              <a:off x="0" y="82550"/>
              <a:ext cx="6350000" cy="4802131"/>
            </a:xfrm>
            <a:custGeom>
              <a:avLst/>
              <a:gdLst/>
              <a:ahLst/>
              <a:cxnLst/>
              <a:rect l="l" t="t" r="r" b="b"/>
              <a:pathLst>
                <a:path w="6350000" h="4802131">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4802131"/>
                  </a:lnTo>
                  <a:lnTo>
                    <a:pt x="6350000" y="4802131"/>
                  </a:lnTo>
                  <a:lnTo>
                    <a:pt x="6350000" y="0"/>
                  </a:lnTo>
                  <a:cubicBezTo>
                    <a:pt x="6111240" y="0"/>
                    <a:pt x="5981700" y="82550"/>
                    <a:pt x="5877560" y="149860"/>
                  </a:cubicBezTo>
                  <a:close/>
                </a:path>
              </a:pathLst>
            </a:custGeom>
            <a:solidFill>
              <a:srgbClr val="FF8F3E">
                <a:alpha val="80000"/>
              </a:srgbClr>
            </a:solidFill>
          </p:spPr>
          <p:txBody>
            <a:bodyPr/>
            <a:lstStyle/>
            <a:p>
              <a:endParaRPr lang="nl-NL"/>
            </a:p>
          </p:txBody>
        </p:sp>
      </p:grpSp>
      <p:sp>
        <p:nvSpPr>
          <p:cNvPr id="4" name="Freeform 4"/>
          <p:cNvSpPr/>
          <p:nvPr/>
        </p:nvSpPr>
        <p:spPr>
          <a:xfrm>
            <a:off x="-3074871" y="-213449"/>
            <a:ext cx="3545173" cy="3545173"/>
          </a:xfrm>
          <a:custGeom>
            <a:avLst/>
            <a:gdLst/>
            <a:ahLst/>
            <a:cxnLst/>
            <a:rect l="l" t="t" r="r" b="b"/>
            <a:pathLst>
              <a:path w="3545173" h="3545173">
                <a:moveTo>
                  <a:pt x="0" y="0"/>
                </a:moveTo>
                <a:lnTo>
                  <a:pt x="3545174" y="0"/>
                </a:lnTo>
                <a:lnTo>
                  <a:pt x="3545174" y="3545173"/>
                </a:lnTo>
                <a:lnTo>
                  <a:pt x="0" y="3545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5400000">
            <a:off x="-3074871" y="3370913"/>
            <a:ext cx="3545173" cy="3545173"/>
          </a:xfrm>
          <a:custGeom>
            <a:avLst/>
            <a:gdLst/>
            <a:ahLst/>
            <a:cxnLst/>
            <a:rect l="l" t="t" r="r" b="b"/>
            <a:pathLst>
              <a:path w="3545173" h="3545173">
                <a:moveTo>
                  <a:pt x="0" y="0"/>
                </a:moveTo>
                <a:lnTo>
                  <a:pt x="3545174" y="0"/>
                </a:lnTo>
                <a:lnTo>
                  <a:pt x="3545174" y="3545174"/>
                </a:lnTo>
                <a:lnTo>
                  <a:pt x="0" y="35451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flipV="1">
            <a:off x="-3074871" y="6916087"/>
            <a:ext cx="3545173" cy="3545173"/>
          </a:xfrm>
          <a:custGeom>
            <a:avLst/>
            <a:gdLst/>
            <a:ahLst/>
            <a:cxnLst/>
            <a:rect l="l" t="t" r="r" b="b"/>
            <a:pathLst>
              <a:path w="3545173" h="3545173">
                <a:moveTo>
                  <a:pt x="0" y="3545173"/>
                </a:moveTo>
                <a:lnTo>
                  <a:pt x="3545174" y="3545173"/>
                </a:lnTo>
                <a:lnTo>
                  <a:pt x="3545174" y="0"/>
                </a:lnTo>
                <a:lnTo>
                  <a:pt x="0" y="0"/>
                </a:lnTo>
                <a:lnTo>
                  <a:pt x="0" y="354517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flipH="1">
            <a:off x="17822979" y="-213449"/>
            <a:ext cx="3545173" cy="3545173"/>
          </a:xfrm>
          <a:custGeom>
            <a:avLst/>
            <a:gdLst/>
            <a:ahLst/>
            <a:cxnLst/>
            <a:rect l="l" t="t" r="r" b="b"/>
            <a:pathLst>
              <a:path w="3545173" h="3545173">
                <a:moveTo>
                  <a:pt x="3545174" y="0"/>
                </a:moveTo>
                <a:lnTo>
                  <a:pt x="0" y="0"/>
                </a:lnTo>
                <a:lnTo>
                  <a:pt x="0" y="3545173"/>
                </a:lnTo>
                <a:lnTo>
                  <a:pt x="3545174" y="3545173"/>
                </a:lnTo>
                <a:lnTo>
                  <a:pt x="3545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rot="5400000" flipH="1" flipV="1">
            <a:off x="17822979" y="3370913"/>
            <a:ext cx="3545173" cy="3545173"/>
          </a:xfrm>
          <a:custGeom>
            <a:avLst/>
            <a:gdLst/>
            <a:ahLst/>
            <a:cxnLst/>
            <a:rect l="l" t="t" r="r" b="b"/>
            <a:pathLst>
              <a:path w="3545173" h="3545173">
                <a:moveTo>
                  <a:pt x="3545174" y="3545174"/>
                </a:moveTo>
                <a:lnTo>
                  <a:pt x="0" y="3545174"/>
                </a:lnTo>
                <a:lnTo>
                  <a:pt x="0" y="0"/>
                </a:lnTo>
                <a:lnTo>
                  <a:pt x="3545174" y="0"/>
                </a:lnTo>
                <a:lnTo>
                  <a:pt x="3545174" y="354517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flipH="1" flipV="1">
            <a:off x="17822979" y="6916087"/>
            <a:ext cx="3545173" cy="3545173"/>
          </a:xfrm>
          <a:custGeom>
            <a:avLst/>
            <a:gdLst/>
            <a:ahLst/>
            <a:cxnLst/>
            <a:rect l="l" t="t" r="r" b="b"/>
            <a:pathLst>
              <a:path w="3545173" h="3545173">
                <a:moveTo>
                  <a:pt x="3545174" y="3545173"/>
                </a:moveTo>
                <a:lnTo>
                  <a:pt x="0" y="3545173"/>
                </a:lnTo>
                <a:lnTo>
                  <a:pt x="0" y="0"/>
                </a:lnTo>
                <a:lnTo>
                  <a:pt x="3545174" y="0"/>
                </a:lnTo>
                <a:lnTo>
                  <a:pt x="3545174" y="354517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10" name="Group 10"/>
          <p:cNvGrpSpPr/>
          <p:nvPr/>
        </p:nvGrpSpPr>
        <p:grpSpPr>
          <a:xfrm>
            <a:off x="8477215" y="672894"/>
            <a:ext cx="7623210" cy="6213868"/>
            <a:chOff x="0" y="0"/>
            <a:chExt cx="7734435" cy="6304530"/>
          </a:xfrm>
        </p:grpSpPr>
        <p:sp>
          <p:nvSpPr>
            <p:cNvPr id="11" name="Freeform 11"/>
            <p:cNvSpPr/>
            <p:nvPr/>
          </p:nvSpPr>
          <p:spPr>
            <a:xfrm>
              <a:off x="0" y="0"/>
              <a:ext cx="7734435" cy="6304530"/>
            </a:xfrm>
            <a:custGeom>
              <a:avLst/>
              <a:gdLst/>
              <a:ahLst/>
              <a:cxnLst/>
              <a:rect l="l" t="t" r="r" b="b"/>
              <a:pathLst>
                <a:path w="7734435" h="6304530">
                  <a:moveTo>
                    <a:pt x="7429635" y="0"/>
                  </a:moveTo>
                  <a:lnTo>
                    <a:pt x="304800" y="0"/>
                  </a:lnTo>
                  <a:cubicBezTo>
                    <a:pt x="135890" y="0"/>
                    <a:pt x="0" y="135890"/>
                    <a:pt x="0" y="304800"/>
                  </a:cubicBezTo>
                  <a:lnTo>
                    <a:pt x="0" y="5999730"/>
                  </a:lnTo>
                  <a:cubicBezTo>
                    <a:pt x="0" y="6168640"/>
                    <a:pt x="135890" y="6304530"/>
                    <a:pt x="304800" y="6304530"/>
                  </a:cubicBezTo>
                  <a:lnTo>
                    <a:pt x="7429635" y="6304530"/>
                  </a:lnTo>
                  <a:cubicBezTo>
                    <a:pt x="7598545" y="6304530"/>
                    <a:pt x="7734435" y="6168640"/>
                    <a:pt x="7734435" y="5999730"/>
                  </a:cubicBezTo>
                  <a:lnTo>
                    <a:pt x="7734435" y="304800"/>
                  </a:lnTo>
                  <a:cubicBezTo>
                    <a:pt x="7734435" y="135890"/>
                    <a:pt x="7598545" y="0"/>
                    <a:pt x="7429635" y="0"/>
                  </a:cubicBezTo>
                  <a:close/>
                </a:path>
              </a:pathLst>
            </a:custGeom>
            <a:solidFill>
              <a:srgbClr val="EFB52A">
                <a:alpha val="80000"/>
              </a:srgbClr>
            </a:solidFill>
          </p:spPr>
          <p:txBody>
            <a:bodyPr/>
            <a:lstStyle/>
            <a:p>
              <a:endParaRPr lang="nl-NL"/>
            </a:p>
          </p:txBody>
        </p:sp>
      </p:grpSp>
      <p:grpSp>
        <p:nvGrpSpPr>
          <p:cNvPr id="12" name="Group 12"/>
          <p:cNvGrpSpPr/>
          <p:nvPr/>
        </p:nvGrpSpPr>
        <p:grpSpPr>
          <a:xfrm>
            <a:off x="8477215" y="7161114"/>
            <a:ext cx="7623210" cy="2278161"/>
            <a:chOff x="0" y="0"/>
            <a:chExt cx="7734435" cy="2311400"/>
          </a:xfrm>
        </p:grpSpPr>
        <p:sp>
          <p:nvSpPr>
            <p:cNvPr id="13" name="Freeform 13"/>
            <p:cNvSpPr/>
            <p:nvPr/>
          </p:nvSpPr>
          <p:spPr>
            <a:xfrm>
              <a:off x="0" y="0"/>
              <a:ext cx="7734435" cy="2311400"/>
            </a:xfrm>
            <a:custGeom>
              <a:avLst/>
              <a:gdLst/>
              <a:ahLst/>
              <a:cxnLst/>
              <a:rect l="l" t="t" r="r" b="b"/>
              <a:pathLst>
                <a:path w="7734435" h="2311400">
                  <a:moveTo>
                    <a:pt x="7429635" y="0"/>
                  </a:moveTo>
                  <a:lnTo>
                    <a:pt x="304800" y="0"/>
                  </a:lnTo>
                  <a:cubicBezTo>
                    <a:pt x="135890" y="0"/>
                    <a:pt x="0" y="135890"/>
                    <a:pt x="0" y="304800"/>
                  </a:cubicBezTo>
                  <a:lnTo>
                    <a:pt x="0" y="2006600"/>
                  </a:lnTo>
                  <a:cubicBezTo>
                    <a:pt x="0" y="2175510"/>
                    <a:pt x="135890" y="2311400"/>
                    <a:pt x="304800" y="2311400"/>
                  </a:cubicBezTo>
                  <a:lnTo>
                    <a:pt x="7429635" y="2311400"/>
                  </a:lnTo>
                  <a:cubicBezTo>
                    <a:pt x="7598545" y="2311400"/>
                    <a:pt x="7734435" y="2175510"/>
                    <a:pt x="7734435" y="2006600"/>
                  </a:cubicBezTo>
                  <a:lnTo>
                    <a:pt x="7734435" y="304800"/>
                  </a:lnTo>
                  <a:cubicBezTo>
                    <a:pt x="7734435" y="135890"/>
                    <a:pt x="7598545" y="0"/>
                    <a:pt x="7429635" y="0"/>
                  </a:cubicBezTo>
                  <a:close/>
                </a:path>
              </a:pathLst>
            </a:custGeom>
            <a:solidFill>
              <a:srgbClr val="EFB52A">
                <a:alpha val="80000"/>
              </a:srgbClr>
            </a:solidFill>
          </p:spPr>
          <p:txBody>
            <a:bodyPr/>
            <a:lstStyle/>
            <a:p>
              <a:endParaRPr lang="nl-NL"/>
            </a:p>
          </p:txBody>
        </p:sp>
      </p:grpSp>
      <p:sp>
        <p:nvSpPr>
          <p:cNvPr id="14" name="TextBox 14"/>
          <p:cNvSpPr txBox="1"/>
          <p:nvPr/>
        </p:nvSpPr>
        <p:spPr>
          <a:xfrm>
            <a:off x="1233300" y="941621"/>
            <a:ext cx="6119965" cy="903607"/>
          </a:xfrm>
          <a:prstGeom prst="rect">
            <a:avLst/>
          </a:prstGeom>
        </p:spPr>
        <p:txBody>
          <a:bodyPr lIns="0" tIns="0" rIns="0" bIns="0" rtlCol="0" anchor="t">
            <a:spAutoFit/>
          </a:bodyPr>
          <a:lstStyle/>
          <a:p>
            <a:pPr algn="l">
              <a:lnSpc>
                <a:spcPts val="6700"/>
              </a:lnSpc>
            </a:pPr>
            <a:r>
              <a:rPr lang="en-US" sz="6700">
                <a:solidFill>
                  <a:srgbClr val="F8F5F1"/>
                </a:solidFill>
                <a:latin typeface="Sensei"/>
                <a:ea typeface="Sensei"/>
                <a:cs typeface="Sensei"/>
                <a:sym typeface="Sensei"/>
              </a:rPr>
              <a:t>VOORBEELD</a:t>
            </a:r>
          </a:p>
        </p:txBody>
      </p:sp>
      <p:sp>
        <p:nvSpPr>
          <p:cNvPr id="15" name="TextBox 15"/>
          <p:cNvSpPr txBox="1"/>
          <p:nvPr/>
        </p:nvSpPr>
        <p:spPr>
          <a:xfrm>
            <a:off x="8920753" y="7976756"/>
            <a:ext cx="6865694" cy="573351"/>
          </a:xfrm>
          <a:prstGeom prst="rect">
            <a:avLst/>
          </a:prstGeom>
        </p:spPr>
        <p:txBody>
          <a:bodyPr lIns="0" tIns="0" rIns="0" bIns="0" rtlCol="0" anchor="t">
            <a:spAutoFit/>
          </a:bodyPr>
          <a:lstStyle/>
          <a:p>
            <a:pPr algn="l">
              <a:lnSpc>
                <a:spcPts val="4200"/>
              </a:lnSpc>
            </a:pPr>
            <a:r>
              <a:rPr lang="nl-NL" sz="4200">
                <a:solidFill>
                  <a:srgbClr val="F8F5F1"/>
                </a:solidFill>
                <a:latin typeface="KG Primary Penmanship"/>
                <a:ea typeface="KG Primary Penmanship"/>
                <a:cs typeface="KG Primary Penmanship"/>
                <a:sym typeface="KG Primary Penmanship"/>
              </a:rPr>
              <a:t>En waarom nu juist deze talen daar?</a:t>
            </a:r>
          </a:p>
        </p:txBody>
      </p:sp>
      <p:sp>
        <p:nvSpPr>
          <p:cNvPr id="16" name="TextBox 16"/>
          <p:cNvSpPr txBox="1"/>
          <p:nvPr/>
        </p:nvSpPr>
        <p:spPr>
          <a:xfrm>
            <a:off x="8920752" y="1185657"/>
            <a:ext cx="6865695" cy="3797193"/>
          </a:xfrm>
          <a:prstGeom prst="rect">
            <a:avLst/>
          </a:prstGeom>
        </p:spPr>
        <p:txBody>
          <a:bodyPr wrap="square" lIns="0" tIns="0" rIns="0" bIns="0" rtlCol="0" anchor="t">
            <a:spAutoFit/>
          </a:bodyPr>
          <a:lstStyle/>
          <a:p>
            <a:pPr>
              <a:lnSpc>
                <a:spcPts val="4200"/>
              </a:lnSpc>
            </a:pPr>
            <a:r>
              <a:rPr lang="nl-NL" sz="4200" dirty="0">
                <a:solidFill>
                  <a:srgbClr val="F8F5F1"/>
                </a:solidFill>
                <a:latin typeface="KG Primary Penmanship"/>
                <a:ea typeface="KG Primary Penmanship"/>
                <a:cs typeface="KG Primary Penmanship"/>
                <a:sym typeface="KG Primary Penmanship"/>
              </a:rPr>
              <a:t>Wat denken jullie? </a:t>
            </a:r>
          </a:p>
          <a:p>
            <a:pPr>
              <a:lnSpc>
                <a:spcPts val="4200"/>
              </a:lnSpc>
            </a:pPr>
            <a:endParaRPr lang="nl-NL" sz="4200" dirty="0">
              <a:solidFill>
                <a:srgbClr val="F8F5F1"/>
              </a:solidFill>
              <a:latin typeface="KG Primary Penmanship"/>
              <a:ea typeface="KG Primary Penmanship"/>
              <a:cs typeface="KG Primary Penmanship"/>
              <a:sym typeface="KG Primary Penmanship"/>
            </a:endParaRPr>
          </a:p>
          <a:p>
            <a:pPr marL="571500" indent="-571500">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Waar staat dit bord?</a:t>
            </a:r>
          </a:p>
          <a:p>
            <a:pPr marL="571500" indent="-571500" algn="l">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Welke talen zie je hier?</a:t>
            </a:r>
          </a:p>
          <a:p>
            <a:pPr marL="571500" indent="-571500" algn="l">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Wie heeft het geschreven en voor wie is het bedoeld? </a:t>
            </a:r>
          </a:p>
          <a:p>
            <a:pPr marL="571500" indent="-571500" algn="l">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En wat is het doel? </a:t>
            </a:r>
          </a:p>
        </p:txBody>
      </p:sp>
      <p:sp>
        <p:nvSpPr>
          <p:cNvPr id="17" name="Freeform 17" descr="Gebruikt van: https://commons.wikimedia.org/w/index.php?search=tweetalig+bord+friesland&amp;title=Special:MediaSearch&amp;go=Go&amp;type=image"/>
          <p:cNvSpPr/>
          <p:nvPr/>
        </p:nvSpPr>
        <p:spPr>
          <a:xfrm>
            <a:off x="1028700" y="3692208"/>
            <a:ext cx="7018586" cy="4627880"/>
          </a:xfrm>
          <a:custGeom>
            <a:avLst/>
            <a:gdLst/>
            <a:ahLst/>
            <a:cxnLst/>
            <a:rect l="l" t="t" r="r" b="b"/>
            <a:pathLst>
              <a:path w="7018586" h="4627880">
                <a:moveTo>
                  <a:pt x="0" y="0"/>
                </a:moveTo>
                <a:lnTo>
                  <a:pt x="7018586" y="0"/>
                </a:lnTo>
                <a:lnTo>
                  <a:pt x="7018586" y="4627880"/>
                </a:lnTo>
                <a:lnTo>
                  <a:pt x="0" y="4627880"/>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85880" y="1185880"/>
            <a:ext cx="10287000" cy="7915240"/>
            <a:chOff x="0" y="0"/>
            <a:chExt cx="6350000" cy="4885951"/>
          </a:xfrm>
        </p:grpSpPr>
        <p:sp>
          <p:nvSpPr>
            <p:cNvPr id="3" name="Freeform 3"/>
            <p:cNvSpPr/>
            <p:nvPr/>
          </p:nvSpPr>
          <p:spPr>
            <a:xfrm>
              <a:off x="0" y="82550"/>
              <a:ext cx="6350000" cy="4802131"/>
            </a:xfrm>
            <a:custGeom>
              <a:avLst/>
              <a:gdLst/>
              <a:ahLst/>
              <a:cxnLst/>
              <a:rect l="l" t="t" r="r" b="b"/>
              <a:pathLst>
                <a:path w="6350000" h="4802131">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4802131"/>
                  </a:lnTo>
                  <a:lnTo>
                    <a:pt x="6350000" y="4802131"/>
                  </a:lnTo>
                  <a:lnTo>
                    <a:pt x="6350000" y="0"/>
                  </a:lnTo>
                  <a:cubicBezTo>
                    <a:pt x="6111240" y="0"/>
                    <a:pt x="5981700" y="82550"/>
                    <a:pt x="5877560" y="149860"/>
                  </a:cubicBezTo>
                  <a:close/>
                </a:path>
              </a:pathLst>
            </a:custGeom>
            <a:solidFill>
              <a:srgbClr val="FF8F3E">
                <a:alpha val="80000"/>
              </a:srgbClr>
            </a:solidFill>
          </p:spPr>
          <p:txBody>
            <a:bodyPr/>
            <a:lstStyle/>
            <a:p>
              <a:endParaRPr lang="nl-NL"/>
            </a:p>
          </p:txBody>
        </p:sp>
      </p:grpSp>
      <p:sp>
        <p:nvSpPr>
          <p:cNvPr id="4" name="Freeform 4"/>
          <p:cNvSpPr/>
          <p:nvPr/>
        </p:nvSpPr>
        <p:spPr>
          <a:xfrm>
            <a:off x="-3074871" y="-213449"/>
            <a:ext cx="3545173" cy="3545173"/>
          </a:xfrm>
          <a:custGeom>
            <a:avLst/>
            <a:gdLst/>
            <a:ahLst/>
            <a:cxnLst/>
            <a:rect l="l" t="t" r="r" b="b"/>
            <a:pathLst>
              <a:path w="3545173" h="3545173">
                <a:moveTo>
                  <a:pt x="0" y="0"/>
                </a:moveTo>
                <a:lnTo>
                  <a:pt x="3545174" y="0"/>
                </a:lnTo>
                <a:lnTo>
                  <a:pt x="3545174" y="3545173"/>
                </a:lnTo>
                <a:lnTo>
                  <a:pt x="0" y="3545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5400000">
            <a:off x="-3074871" y="3370913"/>
            <a:ext cx="3545173" cy="3545173"/>
          </a:xfrm>
          <a:custGeom>
            <a:avLst/>
            <a:gdLst/>
            <a:ahLst/>
            <a:cxnLst/>
            <a:rect l="l" t="t" r="r" b="b"/>
            <a:pathLst>
              <a:path w="3545173" h="3545173">
                <a:moveTo>
                  <a:pt x="0" y="0"/>
                </a:moveTo>
                <a:lnTo>
                  <a:pt x="3545174" y="0"/>
                </a:lnTo>
                <a:lnTo>
                  <a:pt x="3545174" y="3545174"/>
                </a:lnTo>
                <a:lnTo>
                  <a:pt x="0" y="35451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flipV="1">
            <a:off x="-3074871" y="6916087"/>
            <a:ext cx="3545173" cy="3545173"/>
          </a:xfrm>
          <a:custGeom>
            <a:avLst/>
            <a:gdLst/>
            <a:ahLst/>
            <a:cxnLst/>
            <a:rect l="l" t="t" r="r" b="b"/>
            <a:pathLst>
              <a:path w="3545173" h="3545173">
                <a:moveTo>
                  <a:pt x="0" y="3545173"/>
                </a:moveTo>
                <a:lnTo>
                  <a:pt x="3545174" y="3545173"/>
                </a:lnTo>
                <a:lnTo>
                  <a:pt x="3545174" y="0"/>
                </a:lnTo>
                <a:lnTo>
                  <a:pt x="0" y="0"/>
                </a:lnTo>
                <a:lnTo>
                  <a:pt x="0" y="354517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flipH="1">
            <a:off x="17822979" y="-213449"/>
            <a:ext cx="3545173" cy="3545173"/>
          </a:xfrm>
          <a:custGeom>
            <a:avLst/>
            <a:gdLst/>
            <a:ahLst/>
            <a:cxnLst/>
            <a:rect l="l" t="t" r="r" b="b"/>
            <a:pathLst>
              <a:path w="3545173" h="3545173">
                <a:moveTo>
                  <a:pt x="3545174" y="0"/>
                </a:moveTo>
                <a:lnTo>
                  <a:pt x="0" y="0"/>
                </a:lnTo>
                <a:lnTo>
                  <a:pt x="0" y="3545173"/>
                </a:lnTo>
                <a:lnTo>
                  <a:pt x="3545174" y="3545173"/>
                </a:lnTo>
                <a:lnTo>
                  <a:pt x="3545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rot="5400000" flipH="1" flipV="1">
            <a:off x="17822979" y="3370913"/>
            <a:ext cx="3545173" cy="3545173"/>
          </a:xfrm>
          <a:custGeom>
            <a:avLst/>
            <a:gdLst/>
            <a:ahLst/>
            <a:cxnLst/>
            <a:rect l="l" t="t" r="r" b="b"/>
            <a:pathLst>
              <a:path w="3545173" h="3545173">
                <a:moveTo>
                  <a:pt x="3545174" y="3545174"/>
                </a:moveTo>
                <a:lnTo>
                  <a:pt x="0" y="3545174"/>
                </a:lnTo>
                <a:lnTo>
                  <a:pt x="0" y="0"/>
                </a:lnTo>
                <a:lnTo>
                  <a:pt x="3545174" y="0"/>
                </a:lnTo>
                <a:lnTo>
                  <a:pt x="3545174" y="354517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flipH="1" flipV="1">
            <a:off x="17822979" y="6916087"/>
            <a:ext cx="3545173" cy="3545173"/>
          </a:xfrm>
          <a:custGeom>
            <a:avLst/>
            <a:gdLst/>
            <a:ahLst/>
            <a:cxnLst/>
            <a:rect l="l" t="t" r="r" b="b"/>
            <a:pathLst>
              <a:path w="3545173" h="3545173">
                <a:moveTo>
                  <a:pt x="3545174" y="3545173"/>
                </a:moveTo>
                <a:lnTo>
                  <a:pt x="0" y="3545173"/>
                </a:lnTo>
                <a:lnTo>
                  <a:pt x="0" y="0"/>
                </a:lnTo>
                <a:lnTo>
                  <a:pt x="3545174" y="0"/>
                </a:lnTo>
                <a:lnTo>
                  <a:pt x="3545174" y="354517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10" name="Group 10"/>
          <p:cNvGrpSpPr/>
          <p:nvPr/>
        </p:nvGrpSpPr>
        <p:grpSpPr>
          <a:xfrm>
            <a:off x="8477215" y="672894"/>
            <a:ext cx="7623210" cy="6213868"/>
            <a:chOff x="0" y="0"/>
            <a:chExt cx="7734435" cy="6304530"/>
          </a:xfrm>
        </p:grpSpPr>
        <p:sp>
          <p:nvSpPr>
            <p:cNvPr id="11" name="Freeform 11"/>
            <p:cNvSpPr/>
            <p:nvPr/>
          </p:nvSpPr>
          <p:spPr>
            <a:xfrm>
              <a:off x="0" y="0"/>
              <a:ext cx="7734435" cy="6304530"/>
            </a:xfrm>
            <a:custGeom>
              <a:avLst/>
              <a:gdLst/>
              <a:ahLst/>
              <a:cxnLst/>
              <a:rect l="l" t="t" r="r" b="b"/>
              <a:pathLst>
                <a:path w="7734435" h="6304530">
                  <a:moveTo>
                    <a:pt x="7429635" y="0"/>
                  </a:moveTo>
                  <a:lnTo>
                    <a:pt x="304800" y="0"/>
                  </a:lnTo>
                  <a:cubicBezTo>
                    <a:pt x="135890" y="0"/>
                    <a:pt x="0" y="135890"/>
                    <a:pt x="0" y="304800"/>
                  </a:cubicBezTo>
                  <a:lnTo>
                    <a:pt x="0" y="5999730"/>
                  </a:lnTo>
                  <a:cubicBezTo>
                    <a:pt x="0" y="6168640"/>
                    <a:pt x="135890" y="6304530"/>
                    <a:pt x="304800" y="6304530"/>
                  </a:cubicBezTo>
                  <a:lnTo>
                    <a:pt x="7429635" y="6304530"/>
                  </a:lnTo>
                  <a:cubicBezTo>
                    <a:pt x="7598545" y="6304530"/>
                    <a:pt x="7734435" y="6168640"/>
                    <a:pt x="7734435" y="5999730"/>
                  </a:cubicBezTo>
                  <a:lnTo>
                    <a:pt x="7734435" y="304800"/>
                  </a:lnTo>
                  <a:cubicBezTo>
                    <a:pt x="7734435" y="135890"/>
                    <a:pt x="7598545" y="0"/>
                    <a:pt x="7429635" y="0"/>
                  </a:cubicBezTo>
                  <a:close/>
                </a:path>
              </a:pathLst>
            </a:custGeom>
            <a:solidFill>
              <a:srgbClr val="EFB52A">
                <a:alpha val="80000"/>
              </a:srgbClr>
            </a:solidFill>
          </p:spPr>
          <p:txBody>
            <a:bodyPr/>
            <a:lstStyle/>
            <a:p>
              <a:endParaRPr lang="nl-NL"/>
            </a:p>
          </p:txBody>
        </p:sp>
      </p:grpSp>
      <p:grpSp>
        <p:nvGrpSpPr>
          <p:cNvPr id="12" name="Group 12"/>
          <p:cNvGrpSpPr/>
          <p:nvPr/>
        </p:nvGrpSpPr>
        <p:grpSpPr>
          <a:xfrm>
            <a:off x="8477215" y="7161114"/>
            <a:ext cx="7623210" cy="2278161"/>
            <a:chOff x="0" y="0"/>
            <a:chExt cx="7734435" cy="2311400"/>
          </a:xfrm>
        </p:grpSpPr>
        <p:sp>
          <p:nvSpPr>
            <p:cNvPr id="13" name="Freeform 13"/>
            <p:cNvSpPr/>
            <p:nvPr/>
          </p:nvSpPr>
          <p:spPr>
            <a:xfrm>
              <a:off x="0" y="0"/>
              <a:ext cx="7734435" cy="2311400"/>
            </a:xfrm>
            <a:custGeom>
              <a:avLst/>
              <a:gdLst/>
              <a:ahLst/>
              <a:cxnLst/>
              <a:rect l="l" t="t" r="r" b="b"/>
              <a:pathLst>
                <a:path w="7734435" h="2311400">
                  <a:moveTo>
                    <a:pt x="7429635" y="0"/>
                  </a:moveTo>
                  <a:lnTo>
                    <a:pt x="304800" y="0"/>
                  </a:lnTo>
                  <a:cubicBezTo>
                    <a:pt x="135890" y="0"/>
                    <a:pt x="0" y="135890"/>
                    <a:pt x="0" y="304800"/>
                  </a:cubicBezTo>
                  <a:lnTo>
                    <a:pt x="0" y="2006600"/>
                  </a:lnTo>
                  <a:cubicBezTo>
                    <a:pt x="0" y="2175510"/>
                    <a:pt x="135890" y="2311400"/>
                    <a:pt x="304800" y="2311400"/>
                  </a:cubicBezTo>
                  <a:lnTo>
                    <a:pt x="7429635" y="2311400"/>
                  </a:lnTo>
                  <a:cubicBezTo>
                    <a:pt x="7598545" y="2311400"/>
                    <a:pt x="7734435" y="2175510"/>
                    <a:pt x="7734435" y="2006600"/>
                  </a:cubicBezTo>
                  <a:lnTo>
                    <a:pt x="7734435" y="304800"/>
                  </a:lnTo>
                  <a:cubicBezTo>
                    <a:pt x="7734435" y="135890"/>
                    <a:pt x="7598545" y="0"/>
                    <a:pt x="7429635" y="0"/>
                  </a:cubicBezTo>
                  <a:close/>
                </a:path>
              </a:pathLst>
            </a:custGeom>
            <a:solidFill>
              <a:srgbClr val="EFB52A">
                <a:alpha val="80000"/>
              </a:srgbClr>
            </a:solidFill>
          </p:spPr>
          <p:txBody>
            <a:bodyPr/>
            <a:lstStyle/>
            <a:p>
              <a:endParaRPr lang="nl-NL"/>
            </a:p>
          </p:txBody>
        </p:sp>
      </p:grpSp>
      <p:sp>
        <p:nvSpPr>
          <p:cNvPr id="14" name="Freeform 14"/>
          <p:cNvSpPr/>
          <p:nvPr/>
        </p:nvSpPr>
        <p:spPr>
          <a:xfrm>
            <a:off x="1013045" y="3744629"/>
            <a:ext cx="7212002" cy="3606001"/>
          </a:xfrm>
          <a:custGeom>
            <a:avLst/>
            <a:gdLst/>
            <a:ahLst/>
            <a:cxnLst/>
            <a:rect l="l" t="t" r="r" b="b"/>
            <a:pathLst>
              <a:path w="7212002" h="3606001">
                <a:moveTo>
                  <a:pt x="0" y="0"/>
                </a:moveTo>
                <a:lnTo>
                  <a:pt x="7212002" y="0"/>
                </a:lnTo>
                <a:lnTo>
                  <a:pt x="7212002" y="3606001"/>
                </a:lnTo>
                <a:lnTo>
                  <a:pt x="0" y="3606001"/>
                </a:lnTo>
                <a:lnTo>
                  <a:pt x="0" y="0"/>
                </a:lnTo>
                <a:close/>
              </a:path>
            </a:pathLst>
          </a:custGeom>
          <a:blipFill>
            <a:blip r:embed="rId7"/>
            <a:stretch>
              <a:fillRect/>
            </a:stretch>
          </a:blipFill>
        </p:spPr>
        <p:txBody>
          <a:bodyPr/>
          <a:lstStyle/>
          <a:p>
            <a:endParaRPr lang="nl-NL"/>
          </a:p>
        </p:txBody>
      </p:sp>
      <p:sp>
        <p:nvSpPr>
          <p:cNvPr id="15" name="TextBox 15"/>
          <p:cNvSpPr txBox="1"/>
          <p:nvPr/>
        </p:nvSpPr>
        <p:spPr>
          <a:xfrm>
            <a:off x="1233300" y="941621"/>
            <a:ext cx="6119965" cy="903607"/>
          </a:xfrm>
          <a:prstGeom prst="rect">
            <a:avLst/>
          </a:prstGeom>
        </p:spPr>
        <p:txBody>
          <a:bodyPr lIns="0" tIns="0" rIns="0" bIns="0" rtlCol="0" anchor="t">
            <a:spAutoFit/>
          </a:bodyPr>
          <a:lstStyle/>
          <a:p>
            <a:pPr algn="l">
              <a:lnSpc>
                <a:spcPts val="6700"/>
              </a:lnSpc>
            </a:pPr>
            <a:r>
              <a:rPr lang="en-US" sz="6700">
                <a:solidFill>
                  <a:srgbClr val="F8F5F1"/>
                </a:solidFill>
                <a:latin typeface="Sensei"/>
                <a:ea typeface="Sensei"/>
                <a:cs typeface="Sensei"/>
                <a:sym typeface="Sensei"/>
              </a:rPr>
              <a:t>VOORBEELD</a:t>
            </a:r>
          </a:p>
        </p:txBody>
      </p:sp>
      <p:sp>
        <p:nvSpPr>
          <p:cNvPr id="16" name="TextBox 16"/>
          <p:cNvSpPr txBox="1"/>
          <p:nvPr/>
        </p:nvSpPr>
        <p:spPr>
          <a:xfrm>
            <a:off x="8920753" y="7976756"/>
            <a:ext cx="6865694" cy="573351"/>
          </a:xfrm>
          <a:prstGeom prst="rect">
            <a:avLst/>
          </a:prstGeom>
        </p:spPr>
        <p:txBody>
          <a:bodyPr lIns="0" tIns="0" rIns="0" bIns="0" rtlCol="0" anchor="t">
            <a:spAutoFit/>
          </a:bodyPr>
          <a:lstStyle/>
          <a:p>
            <a:pPr algn="l">
              <a:lnSpc>
                <a:spcPts val="4200"/>
              </a:lnSpc>
            </a:pPr>
            <a:r>
              <a:rPr lang="en-US" sz="4200">
                <a:solidFill>
                  <a:srgbClr val="F8F5F1"/>
                </a:solidFill>
                <a:latin typeface="KG Primary Penmanship"/>
                <a:ea typeface="KG Primary Penmanship"/>
                <a:cs typeface="KG Primary Penmanship"/>
                <a:sym typeface="KG Primary Penmanship"/>
              </a:rPr>
              <a:t>En waarom nu juist die taal daar?</a:t>
            </a:r>
          </a:p>
        </p:txBody>
      </p:sp>
      <p:sp>
        <p:nvSpPr>
          <p:cNvPr id="17" name="TextBox 17"/>
          <p:cNvSpPr txBox="1"/>
          <p:nvPr/>
        </p:nvSpPr>
        <p:spPr>
          <a:xfrm>
            <a:off x="8920753" y="1185657"/>
            <a:ext cx="6865694" cy="3797193"/>
          </a:xfrm>
          <a:prstGeom prst="rect">
            <a:avLst/>
          </a:prstGeom>
        </p:spPr>
        <p:txBody>
          <a:bodyPr lIns="0" tIns="0" rIns="0" bIns="0" rtlCol="0" anchor="t">
            <a:spAutoFit/>
          </a:bodyPr>
          <a:lstStyle/>
          <a:p>
            <a:pPr>
              <a:lnSpc>
                <a:spcPts val="4200"/>
              </a:lnSpc>
            </a:pPr>
            <a:r>
              <a:rPr lang="nl-NL" sz="4200" dirty="0">
                <a:solidFill>
                  <a:srgbClr val="F8F5F1"/>
                </a:solidFill>
                <a:latin typeface="KG Primary Penmanship"/>
                <a:ea typeface="KG Primary Penmanship"/>
                <a:cs typeface="KG Primary Penmanship"/>
                <a:sym typeface="KG Primary Penmanship"/>
              </a:rPr>
              <a:t>Wat denken jullie? </a:t>
            </a:r>
          </a:p>
          <a:p>
            <a:pPr>
              <a:lnSpc>
                <a:spcPts val="4200"/>
              </a:lnSpc>
            </a:pPr>
            <a:endParaRPr lang="nl-NL" sz="4200" dirty="0">
              <a:solidFill>
                <a:srgbClr val="F8F5F1"/>
              </a:solidFill>
              <a:latin typeface="KG Primary Penmanship"/>
              <a:ea typeface="KG Primary Penmanship"/>
              <a:cs typeface="KG Primary Penmanship"/>
              <a:sym typeface="KG Primary Penmanship"/>
            </a:endParaRPr>
          </a:p>
          <a:p>
            <a:pPr marL="571500" indent="-571500">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Waar staat dit bord?</a:t>
            </a:r>
          </a:p>
          <a:p>
            <a:pPr marL="571500" indent="-571500" algn="l">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Welke talen zie je hier?</a:t>
            </a:r>
          </a:p>
          <a:p>
            <a:pPr marL="571500" indent="-571500" algn="l">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Wie heeft het geschreven en voor wie is het bedoeld? </a:t>
            </a:r>
          </a:p>
          <a:p>
            <a:pPr marL="571500" indent="-571500" algn="l">
              <a:lnSpc>
                <a:spcPts val="4200"/>
              </a:lnSpc>
              <a:buFont typeface="Arial" panose="020B0604020202020204" pitchFamily="34" charset="0"/>
              <a:buChar char="•"/>
            </a:pPr>
            <a:r>
              <a:rPr lang="nl-NL" sz="4200" dirty="0">
                <a:solidFill>
                  <a:srgbClr val="F8F5F1"/>
                </a:solidFill>
                <a:latin typeface="KG Primary Penmanship"/>
                <a:ea typeface="KG Primary Penmanship"/>
                <a:cs typeface="KG Primary Penmanship"/>
                <a:sym typeface="KG Primary Penmanship"/>
              </a:rPr>
              <a:t>En wat is het doel?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1089025" y="3551555"/>
            <a:ext cx="4991100" cy="6377305"/>
            <a:chOff x="0" y="0"/>
            <a:chExt cx="5063922" cy="6470352"/>
          </a:xfrm>
        </p:grpSpPr>
        <p:sp>
          <p:nvSpPr>
            <p:cNvPr id="3" name="Freeform 3"/>
            <p:cNvSpPr/>
            <p:nvPr/>
          </p:nvSpPr>
          <p:spPr>
            <a:xfrm>
              <a:off x="0" y="0"/>
              <a:ext cx="5063922" cy="6470352"/>
            </a:xfrm>
            <a:custGeom>
              <a:avLst/>
              <a:gdLst/>
              <a:ahLst/>
              <a:cxnLst/>
              <a:rect l="l" t="t" r="r" b="b"/>
              <a:pathLst>
                <a:path w="5063922" h="6470352">
                  <a:moveTo>
                    <a:pt x="4759122" y="0"/>
                  </a:moveTo>
                  <a:lnTo>
                    <a:pt x="304800" y="0"/>
                  </a:lnTo>
                  <a:cubicBezTo>
                    <a:pt x="135890" y="0"/>
                    <a:pt x="0" y="135890"/>
                    <a:pt x="0" y="304800"/>
                  </a:cubicBezTo>
                  <a:lnTo>
                    <a:pt x="0" y="6165552"/>
                  </a:lnTo>
                  <a:cubicBezTo>
                    <a:pt x="0" y="6334462"/>
                    <a:pt x="135890" y="6470352"/>
                    <a:pt x="304800" y="6470352"/>
                  </a:cubicBezTo>
                  <a:lnTo>
                    <a:pt x="4759122" y="6470352"/>
                  </a:lnTo>
                  <a:cubicBezTo>
                    <a:pt x="4928032" y="6470352"/>
                    <a:pt x="5063922" y="6334462"/>
                    <a:pt x="5063922" y="6165552"/>
                  </a:cubicBezTo>
                  <a:lnTo>
                    <a:pt x="5063922" y="304800"/>
                  </a:lnTo>
                  <a:cubicBezTo>
                    <a:pt x="5063922" y="135890"/>
                    <a:pt x="4928032" y="0"/>
                    <a:pt x="4759122" y="0"/>
                  </a:cubicBezTo>
                  <a:close/>
                </a:path>
              </a:pathLst>
            </a:custGeom>
            <a:solidFill>
              <a:srgbClr val="FF8F3E">
                <a:alpha val="80000"/>
              </a:srgbClr>
            </a:solidFill>
          </p:spPr>
          <p:txBody>
            <a:bodyPr/>
            <a:lstStyle/>
            <a:p>
              <a:endParaRPr lang="nl-NL"/>
            </a:p>
          </p:txBody>
        </p:sp>
      </p:grpSp>
      <p:grpSp>
        <p:nvGrpSpPr>
          <p:cNvPr id="4" name="Group 4"/>
          <p:cNvGrpSpPr/>
          <p:nvPr/>
        </p:nvGrpSpPr>
        <p:grpSpPr>
          <a:xfrm>
            <a:off x="6648450" y="3551555"/>
            <a:ext cx="4991100" cy="6377305"/>
            <a:chOff x="0" y="0"/>
            <a:chExt cx="5063922" cy="6470352"/>
          </a:xfrm>
        </p:grpSpPr>
        <p:sp>
          <p:nvSpPr>
            <p:cNvPr id="5" name="Freeform 5"/>
            <p:cNvSpPr/>
            <p:nvPr/>
          </p:nvSpPr>
          <p:spPr>
            <a:xfrm>
              <a:off x="0" y="0"/>
              <a:ext cx="5063922" cy="6470352"/>
            </a:xfrm>
            <a:custGeom>
              <a:avLst/>
              <a:gdLst/>
              <a:ahLst/>
              <a:cxnLst/>
              <a:rect l="l" t="t" r="r" b="b"/>
              <a:pathLst>
                <a:path w="5063922" h="6470352">
                  <a:moveTo>
                    <a:pt x="4759122" y="0"/>
                  </a:moveTo>
                  <a:lnTo>
                    <a:pt x="304800" y="0"/>
                  </a:lnTo>
                  <a:cubicBezTo>
                    <a:pt x="135890" y="0"/>
                    <a:pt x="0" y="135890"/>
                    <a:pt x="0" y="304800"/>
                  </a:cubicBezTo>
                  <a:lnTo>
                    <a:pt x="0" y="6165552"/>
                  </a:lnTo>
                  <a:cubicBezTo>
                    <a:pt x="0" y="6334462"/>
                    <a:pt x="135890" y="6470352"/>
                    <a:pt x="304800" y="6470352"/>
                  </a:cubicBezTo>
                  <a:lnTo>
                    <a:pt x="4759122" y="6470352"/>
                  </a:lnTo>
                  <a:cubicBezTo>
                    <a:pt x="4928032" y="6470352"/>
                    <a:pt x="5063922" y="6334462"/>
                    <a:pt x="5063922" y="6165552"/>
                  </a:cubicBezTo>
                  <a:lnTo>
                    <a:pt x="5063922" y="304800"/>
                  </a:lnTo>
                  <a:cubicBezTo>
                    <a:pt x="5063922" y="135890"/>
                    <a:pt x="4928032" y="0"/>
                    <a:pt x="4759122" y="0"/>
                  </a:cubicBezTo>
                  <a:close/>
                </a:path>
              </a:pathLst>
            </a:custGeom>
            <a:solidFill>
              <a:srgbClr val="EFB52A">
                <a:alpha val="80000"/>
              </a:srgbClr>
            </a:solidFill>
          </p:spPr>
          <p:txBody>
            <a:bodyPr/>
            <a:lstStyle/>
            <a:p>
              <a:endParaRPr lang="nl-NL"/>
            </a:p>
          </p:txBody>
        </p:sp>
      </p:grpSp>
      <p:grpSp>
        <p:nvGrpSpPr>
          <p:cNvPr id="6" name="Group 6"/>
          <p:cNvGrpSpPr/>
          <p:nvPr/>
        </p:nvGrpSpPr>
        <p:grpSpPr>
          <a:xfrm>
            <a:off x="12211050" y="3551555"/>
            <a:ext cx="4991100" cy="6377305"/>
            <a:chOff x="0" y="0"/>
            <a:chExt cx="5063922" cy="6470352"/>
          </a:xfrm>
        </p:grpSpPr>
        <p:sp>
          <p:nvSpPr>
            <p:cNvPr id="7" name="Freeform 7"/>
            <p:cNvSpPr/>
            <p:nvPr/>
          </p:nvSpPr>
          <p:spPr>
            <a:xfrm>
              <a:off x="0" y="0"/>
              <a:ext cx="5063922" cy="6470352"/>
            </a:xfrm>
            <a:custGeom>
              <a:avLst/>
              <a:gdLst/>
              <a:ahLst/>
              <a:cxnLst/>
              <a:rect l="l" t="t" r="r" b="b"/>
              <a:pathLst>
                <a:path w="5063922" h="6470352">
                  <a:moveTo>
                    <a:pt x="4759122" y="0"/>
                  </a:moveTo>
                  <a:lnTo>
                    <a:pt x="304800" y="0"/>
                  </a:lnTo>
                  <a:cubicBezTo>
                    <a:pt x="135890" y="0"/>
                    <a:pt x="0" y="135890"/>
                    <a:pt x="0" y="304800"/>
                  </a:cubicBezTo>
                  <a:lnTo>
                    <a:pt x="0" y="6165552"/>
                  </a:lnTo>
                  <a:cubicBezTo>
                    <a:pt x="0" y="6334462"/>
                    <a:pt x="135890" y="6470352"/>
                    <a:pt x="304800" y="6470352"/>
                  </a:cubicBezTo>
                  <a:lnTo>
                    <a:pt x="4759122" y="6470352"/>
                  </a:lnTo>
                  <a:cubicBezTo>
                    <a:pt x="4928032" y="6470352"/>
                    <a:pt x="5063922" y="6334462"/>
                    <a:pt x="5063922" y="6165552"/>
                  </a:cubicBezTo>
                  <a:lnTo>
                    <a:pt x="5063922" y="304800"/>
                  </a:lnTo>
                  <a:cubicBezTo>
                    <a:pt x="5063922" y="135890"/>
                    <a:pt x="4928032" y="0"/>
                    <a:pt x="4759122" y="0"/>
                  </a:cubicBezTo>
                  <a:close/>
                </a:path>
              </a:pathLst>
            </a:custGeom>
            <a:solidFill>
              <a:srgbClr val="8F90D9">
                <a:alpha val="80000"/>
              </a:srgbClr>
            </a:solidFill>
          </p:spPr>
          <p:txBody>
            <a:bodyPr/>
            <a:lstStyle/>
            <a:p>
              <a:endParaRPr lang="nl-NL"/>
            </a:p>
          </p:txBody>
        </p:sp>
      </p:grpSp>
      <p:sp>
        <p:nvSpPr>
          <p:cNvPr id="8" name="TextBox 8"/>
          <p:cNvSpPr txBox="1"/>
          <p:nvPr/>
        </p:nvSpPr>
        <p:spPr>
          <a:xfrm>
            <a:off x="3681740" y="1162050"/>
            <a:ext cx="10924519" cy="1079500"/>
          </a:xfrm>
          <a:prstGeom prst="rect">
            <a:avLst/>
          </a:prstGeom>
        </p:spPr>
        <p:txBody>
          <a:bodyPr lIns="0" tIns="0" rIns="0" bIns="0" rtlCol="0" anchor="t">
            <a:spAutoFit/>
          </a:bodyPr>
          <a:lstStyle/>
          <a:p>
            <a:pPr algn="ctr">
              <a:lnSpc>
                <a:spcPts val="8000"/>
              </a:lnSpc>
            </a:pPr>
            <a:r>
              <a:rPr lang="en-US" sz="8000">
                <a:solidFill>
                  <a:srgbClr val="F68B28"/>
                </a:solidFill>
                <a:latin typeface="Sensei"/>
                <a:ea typeface="Sensei"/>
                <a:cs typeface="Sensei"/>
                <a:sym typeface="Sensei"/>
              </a:rPr>
              <a:t>ONDERZOEK UITVOEREN</a:t>
            </a:r>
          </a:p>
        </p:txBody>
      </p:sp>
      <p:sp>
        <p:nvSpPr>
          <p:cNvPr id="9" name="AutoShape 9"/>
          <p:cNvSpPr/>
          <p:nvPr/>
        </p:nvSpPr>
        <p:spPr>
          <a:xfrm>
            <a:off x="1089025" y="4494213"/>
            <a:ext cx="4990695" cy="0"/>
          </a:xfrm>
          <a:prstGeom prst="line">
            <a:avLst/>
          </a:prstGeom>
          <a:ln w="28575" cap="rnd">
            <a:solidFill>
              <a:srgbClr val="F8F5F1"/>
            </a:solidFill>
            <a:prstDash val="solid"/>
            <a:headEnd type="none" w="sm" len="sm"/>
            <a:tailEnd type="none" w="sm" len="sm"/>
          </a:ln>
        </p:spPr>
        <p:txBody>
          <a:bodyPr/>
          <a:lstStyle/>
          <a:p>
            <a:endParaRPr lang="nl-NL"/>
          </a:p>
        </p:txBody>
      </p:sp>
      <p:sp>
        <p:nvSpPr>
          <p:cNvPr id="10" name="AutoShape 10"/>
          <p:cNvSpPr/>
          <p:nvPr/>
        </p:nvSpPr>
        <p:spPr>
          <a:xfrm>
            <a:off x="6648450" y="4522788"/>
            <a:ext cx="4990695" cy="0"/>
          </a:xfrm>
          <a:prstGeom prst="line">
            <a:avLst/>
          </a:prstGeom>
          <a:ln w="28575" cap="rnd">
            <a:solidFill>
              <a:srgbClr val="F8F5F1"/>
            </a:solidFill>
            <a:prstDash val="solid"/>
            <a:headEnd type="none" w="sm" len="sm"/>
            <a:tailEnd type="none" w="sm" len="sm"/>
          </a:ln>
        </p:spPr>
        <p:txBody>
          <a:bodyPr/>
          <a:lstStyle/>
          <a:p>
            <a:endParaRPr lang="nl-NL"/>
          </a:p>
        </p:txBody>
      </p:sp>
      <p:sp>
        <p:nvSpPr>
          <p:cNvPr id="11" name="AutoShape 11"/>
          <p:cNvSpPr/>
          <p:nvPr/>
        </p:nvSpPr>
        <p:spPr>
          <a:xfrm>
            <a:off x="12211455" y="4465638"/>
            <a:ext cx="4990695" cy="0"/>
          </a:xfrm>
          <a:prstGeom prst="line">
            <a:avLst/>
          </a:prstGeom>
          <a:ln w="28575" cap="rnd">
            <a:solidFill>
              <a:srgbClr val="F8F5F1"/>
            </a:solidFill>
            <a:prstDash val="solid"/>
            <a:headEnd type="none" w="sm" len="sm"/>
            <a:tailEnd type="none" w="sm" len="sm"/>
          </a:ln>
        </p:spPr>
        <p:txBody>
          <a:bodyPr/>
          <a:lstStyle/>
          <a:p>
            <a:endParaRPr lang="nl-NL"/>
          </a:p>
        </p:txBody>
      </p:sp>
      <p:sp>
        <p:nvSpPr>
          <p:cNvPr id="12" name="Freeform 12"/>
          <p:cNvSpPr/>
          <p:nvPr/>
        </p:nvSpPr>
        <p:spPr>
          <a:xfrm flipV="1">
            <a:off x="14516100" y="-1408839"/>
            <a:ext cx="3802488" cy="3650389"/>
          </a:xfrm>
          <a:custGeom>
            <a:avLst/>
            <a:gdLst/>
            <a:ahLst/>
            <a:cxnLst/>
            <a:rect l="l" t="t" r="r" b="b"/>
            <a:pathLst>
              <a:path w="3802488" h="3650389">
                <a:moveTo>
                  <a:pt x="0" y="3650389"/>
                </a:moveTo>
                <a:lnTo>
                  <a:pt x="3802488" y="3650389"/>
                </a:lnTo>
                <a:lnTo>
                  <a:pt x="3802488" y="0"/>
                </a:lnTo>
                <a:lnTo>
                  <a:pt x="0" y="0"/>
                </a:lnTo>
                <a:lnTo>
                  <a:pt x="0" y="365038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3" name="Freeform 13"/>
          <p:cNvSpPr/>
          <p:nvPr/>
        </p:nvSpPr>
        <p:spPr>
          <a:xfrm>
            <a:off x="401288" y="-1240965"/>
            <a:ext cx="3315544" cy="2685590"/>
          </a:xfrm>
          <a:custGeom>
            <a:avLst/>
            <a:gdLst/>
            <a:ahLst/>
            <a:cxnLst/>
            <a:rect l="l" t="t" r="r" b="b"/>
            <a:pathLst>
              <a:path w="3315544" h="2685590">
                <a:moveTo>
                  <a:pt x="0" y="0"/>
                </a:moveTo>
                <a:lnTo>
                  <a:pt x="3315544" y="0"/>
                </a:lnTo>
                <a:lnTo>
                  <a:pt x="3315544" y="2685590"/>
                </a:lnTo>
                <a:lnTo>
                  <a:pt x="0" y="2685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13485712" y="7309667"/>
            <a:ext cx="2441776" cy="2441776"/>
          </a:xfrm>
          <a:custGeom>
            <a:avLst/>
            <a:gdLst/>
            <a:ahLst/>
            <a:cxnLst/>
            <a:rect l="l" t="t" r="r" b="b"/>
            <a:pathLst>
              <a:path w="2441776" h="2441776">
                <a:moveTo>
                  <a:pt x="0" y="0"/>
                </a:moveTo>
                <a:lnTo>
                  <a:pt x="2441776" y="0"/>
                </a:lnTo>
                <a:lnTo>
                  <a:pt x="2441776" y="2441776"/>
                </a:lnTo>
                <a:lnTo>
                  <a:pt x="0" y="2441776"/>
                </a:lnTo>
                <a:lnTo>
                  <a:pt x="0" y="0"/>
                </a:lnTo>
                <a:close/>
              </a:path>
            </a:pathLst>
          </a:custGeom>
          <a:blipFill>
            <a:blip r:embed="rId7"/>
            <a:stretch>
              <a:fillRect/>
            </a:stretch>
          </a:blipFill>
        </p:spPr>
        <p:txBody>
          <a:bodyPr/>
          <a:lstStyle/>
          <a:p>
            <a:endParaRPr lang="nl-NL"/>
          </a:p>
        </p:txBody>
      </p:sp>
      <p:sp>
        <p:nvSpPr>
          <p:cNvPr id="15" name="Freeform 15"/>
          <p:cNvSpPr/>
          <p:nvPr/>
        </p:nvSpPr>
        <p:spPr>
          <a:xfrm>
            <a:off x="7819748" y="7309667"/>
            <a:ext cx="2441776" cy="2441776"/>
          </a:xfrm>
          <a:custGeom>
            <a:avLst/>
            <a:gdLst/>
            <a:ahLst/>
            <a:cxnLst/>
            <a:rect l="l" t="t" r="r" b="b"/>
            <a:pathLst>
              <a:path w="2441776" h="2441776">
                <a:moveTo>
                  <a:pt x="0" y="0"/>
                </a:moveTo>
                <a:lnTo>
                  <a:pt x="2441776" y="0"/>
                </a:lnTo>
                <a:lnTo>
                  <a:pt x="2441776" y="2441776"/>
                </a:lnTo>
                <a:lnTo>
                  <a:pt x="0" y="2441776"/>
                </a:lnTo>
                <a:lnTo>
                  <a:pt x="0" y="0"/>
                </a:lnTo>
                <a:close/>
              </a:path>
            </a:pathLst>
          </a:custGeom>
          <a:blipFill>
            <a:blip r:embed="rId8"/>
            <a:stretch>
              <a:fillRect/>
            </a:stretch>
          </a:blipFill>
        </p:spPr>
        <p:txBody>
          <a:bodyPr/>
          <a:lstStyle/>
          <a:p>
            <a:endParaRPr lang="nl-NL"/>
          </a:p>
        </p:txBody>
      </p:sp>
      <p:grpSp>
        <p:nvGrpSpPr>
          <p:cNvPr id="16" name="Group 16"/>
          <p:cNvGrpSpPr/>
          <p:nvPr/>
        </p:nvGrpSpPr>
        <p:grpSpPr>
          <a:xfrm>
            <a:off x="14343620" y="7252517"/>
            <a:ext cx="927480" cy="526814"/>
            <a:chOff x="0" y="0"/>
            <a:chExt cx="488047" cy="277213"/>
          </a:xfrm>
        </p:grpSpPr>
        <p:sp>
          <p:nvSpPr>
            <p:cNvPr id="17" name="Freeform 17"/>
            <p:cNvSpPr/>
            <p:nvPr/>
          </p:nvSpPr>
          <p:spPr>
            <a:xfrm>
              <a:off x="0" y="0"/>
              <a:ext cx="488047" cy="277213"/>
            </a:xfrm>
            <a:custGeom>
              <a:avLst/>
              <a:gdLst/>
              <a:ahLst/>
              <a:cxnLst/>
              <a:rect l="l" t="t" r="r" b="b"/>
              <a:pathLst>
                <a:path w="488047" h="277213">
                  <a:moveTo>
                    <a:pt x="244024" y="0"/>
                  </a:moveTo>
                  <a:cubicBezTo>
                    <a:pt x="109253" y="0"/>
                    <a:pt x="0" y="62056"/>
                    <a:pt x="0" y="138607"/>
                  </a:cubicBezTo>
                  <a:cubicBezTo>
                    <a:pt x="0" y="215157"/>
                    <a:pt x="109253" y="277213"/>
                    <a:pt x="244024" y="277213"/>
                  </a:cubicBezTo>
                  <a:cubicBezTo>
                    <a:pt x="378794" y="277213"/>
                    <a:pt x="488047" y="215157"/>
                    <a:pt x="488047" y="138607"/>
                  </a:cubicBezTo>
                  <a:cubicBezTo>
                    <a:pt x="488047" y="62056"/>
                    <a:pt x="378794" y="0"/>
                    <a:pt x="244024" y="0"/>
                  </a:cubicBezTo>
                  <a:close/>
                </a:path>
              </a:pathLst>
            </a:custGeom>
            <a:solidFill>
              <a:srgbClr val="F8F5F1"/>
            </a:solidFill>
          </p:spPr>
          <p:txBody>
            <a:bodyPr/>
            <a:lstStyle/>
            <a:p>
              <a:endParaRPr lang="nl-NL"/>
            </a:p>
          </p:txBody>
        </p:sp>
        <p:sp>
          <p:nvSpPr>
            <p:cNvPr id="18" name="TextBox 18"/>
            <p:cNvSpPr txBox="1"/>
            <p:nvPr/>
          </p:nvSpPr>
          <p:spPr>
            <a:xfrm>
              <a:off x="45754" y="-12111"/>
              <a:ext cx="396538" cy="263336"/>
            </a:xfrm>
            <a:prstGeom prst="rect">
              <a:avLst/>
            </a:prstGeom>
          </p:spPr>
          <p:txBody>
            <a:bodyPr lIns="50800" tIns="50800" rIns="50800" bIns="50800" rtlCol="0" anchor="ctr"/>
            <a:lstStyle/>
            <a:p>
              <a:pPr algn="ctr">
                <a:lnSpc>
                  <a:spcPts val="2210"/>
                </a:lnSpc>
              </a:pPr>
              <a:r>
                <a:rPr lang="en-US" sz="1579">
                  <a:solidFill>
                    <a:srgbClr val="FFFFFF"/>
                  </a:solidFill>
                  <a:latin typeface="Canva Sans Medium"/>
                  <a:ea typeface="Canva Sans Medium"/>
                  <a:cs typeface="Canva Sans Medium"/>
                  <a:sym typeface="Canva Sans Medium"/>
                </a:rPr>
                <a:t>WW</a:t>
              </a:r>
            </a:p>
          </p:txBody>
        </p:sp>
      </p:grpSp>
      <p:sp>
        <p:nvSpPr>
          <p:cNvPr id="19" name="TextBox 19"/>
          <p:cNvSpPr txBox="1"/>
          <p:nvPr/>
        </p:nvSpPr>
        <p:spPr>
          <a:xfrm>
            <a:off x="1491904" y="3857618"/>
            <a:ext cx="4185343" cy="351845"/>
          </a:xfrm>
          <a:prstGeom prst="rect">
            <a:avLst/>
          </a:prstGeom>
        </p:spPr>
        <p:txBody>
          <a:bodyPr lIns="0" tIns="0" rIns="0" bIns="0" rtlCol="0" anchor="t">
            <a:spAutoFit/>
          </a:bodyPr>
          <a:lstStyle/>
          <a:p>
            <a:pPr algn="ctr">
              <a:lnSpc>
                <a:spcPts val="2600"/>
              </a:lnSpc>
            </a:pPr>
            <a:r>
              <a:rPr lang="en-US" sz="2600">
                <a:solidFill>
                  <a:srgbClr val="FFFFFF"/>
                </a:solidFill>
                <a:latin typeface="Sensei"/>
                <a:ea typeface="Sensei"/>
                <a:cs typeface="Sensei"/>
                <a:sym typeface="Sensei"/>
              </a:rPr>
              <a:t>STAP 1: VOOR JE OP PAD GAAT</a:t>
            </a:r>
          </a:p>
        </p:txBody>
      </p:sp>
      <p:sp>
        <p:nvSpPr>
          <p:cNvPr id="20" name="TextBox 20"/>
          <p:cNvSpPr txBox="1"/>
          <p:nvPr/>
        </p:nvSpPr>
        <p:spPr>
          <a:xfrm>
            <a:off x="1089025" y="4760913"/>
            <a:ext cx="4987925" cy="2777328"/>
          </a:xfrm>
          <a:prstGeom prst="rect">
            <a:avLst/>
          </a:prstGeom>
        </p:spPr>
        <p:txBody>
          <a:bodyPr lIns="0" tIns="0" rIns="0" bIns="0" rtlCol="0" anchor="t">
            <a:spAutoFit/>
          </a:bodyPr>
          <a:lstStyle/>
          <a:p>
            <a:pPr marL="777240" lvl="1" indent="-388620" algn="l">
              <a:lnSpc>
                <a:spcPts val="3600"/>
              </a:lnSpc>
              <a:buFont typeface="Arial"/>
              <a:buChar char="•"/>
            </a:pPr>
            <a:r>
              <a:rPr lang="en-US" sz="3600" dirty="0">
                <a:solidFill>
                  <a:srgbClr val="F8F5F1"/>
                </a:solidFill>
                <a:latin typeface="KG Primary Penmanship"/>
                <a:ea typeface="KG Primary Penmanship"/>
                <a:cs typeface="KG Primary Penmanship"/>
                <a:sym typeface="KG Primary Penmanship"/>
              </a:rPr>
              <a:t>Maak </a:t>
            </a:r>
            <a:r>
              <a:rPr lang="en-US" sz="3600" dirty="0" err="1">
                <a:solidFill>
                  <a:srgbClr val="F8F5F1"/>
                </a:solidFill>
                <a:latin typeface="KG Primary Penmanship"/>
                <a:ea typeface="KG Primary Penmanship"/>
                <a:cs typeface="KG Primary Penmanship"/>
                <a:sym typeface="KG Primary Penmanship"/>
              </a:rPr>
              <a:t>een</a:t>
            </a:r>
            <a:r>
              <a:rPr lang="en-US" sz="3600" dirty="0">
                <a:solidFill>
                  <a:srgbClr val="F8F5F1"/>
                </a:solidFill>
                <a:latin typeface="KG Primary Penmanship"/>
                <a:ea typeface="KG Primary Penmanship"/>
                <a:cs typeface="KG Primary Penmanship"/>
                <a:sym typeface="KG Primary Penmanship"/>
              </a:rPr>
              <a:t> planning met je </a:t>
            </a:r>
            <a:r>
              <a:rPr lang="en-US" sz="3600" dirty="0" err="1">
                <a:solidFill>
                  <a:srgbClr val="F8F5F1"/>
                </a:solidFill>
                <a:latin typeface="KG Primary Penmanship"/>
                <a:ea typeface="KG Primary Penmanship"/>
                <a:cs typeface="KG Primary Penmanship"/>
                <a:sym typeface="KG Primary Penmanship"/>
              </a:rPr>
              <a:t>groepje</a:t>
            </a:r>
            <a:endParaRPr lang="en-US" sz="3600" dirty="0">
              <a:solidFill>
                <a:srgbClr val="F8F5F1"/>
              </a:solidFill>
              <a:latin typeface="KG Primary Penmanship"/>
              <a:ea typeface="KG Primary Penmanship"/>
              <a:cs typeface="KG Primary Penmanship"/>
              <a:sym typeface="KG Primary Penmanship"/>
            </a:endParaRPr>
          </a:p>
          <a:p>
            <a:pPr marL="777240" lvl="1" indent="-388620" algn="l">
              <a:lnSpc>
                <a:spcPts val="3600"/>
              </a:lnSpc>
              <a:buFont typeface="Arial"/>
              <a:buChar char="•"/>
            </a:pPr>
            <a:r>
              <a:rPr lang="en-US" sz="3600" dirty="0" err="1">
                <a:solidFill>
                  <a:srgbClr val="F8F5F1"/>
                </a:solidFill>
                <a:latin typeface="KG Primary Penmanship"/>
                <a:ea typeface="KG Primary Penmanship"/>
                <a:cs typeface="KG Primary Penmanship"/>
                <a:sym typeface="KG Primary Penmanship"/>
              </a:rPr>
              <a:t>Installeer</a:t>
            </a:r>
            <a:r>
              <a:rPr lang="en-US" sz="3600" dirty="0">
                <a:solidFill>
                  <a:srgbClr val="F8F5F1"/>
                </a:solidFill>
                <a:latin typeface="KG Primary Penmanship"/>
                <a:ea typeface="KG Primary Penmanship"/>
                <a:cs typeface="KG Primary Penmanship"/>
                <a:sym typeface="KG Primary Penmanship"/>
              </a:rPr>
              <a:t> de Survey123 app </a:t>
            </a:r>
          </a:p>
          <a:p>
            <a:pPr marL="777240" lvl="1" indent="-388620" algn="l">
              <a:lnSpc>
                <a:spcPts val="3600"/>
              </a:lnSpc>
              <a:buFont typeface="Arial"/>
              <a:buChar char="•"/>
            </a:pPr>
            <a:r>
              <a:rPr lang="en-US" sz="3600" dirty="0">
                <a:solidFill>
                  <a:srgbClr val="F8F5F1"/>
                </a:solidFill>
                <a:latin typeface="KG Primary Penmanship"/>
                <a:ea typeface="KG Primary Penmanship"/>
                <a:cs typeface="KG Primary Penmanship"/>
                <a:sym typeface="KG Primary Penmanship"/>
              </a:rPr>
              <a:t>Download het Taal Detective </a:t>
            </a:r>
            <a:r>
              <a:rPr lang="en-US" sz="3600" dirty="0" err="1">
                <a:solidFill>
                  <a:srgbClr val="F8F5F1"/>
                </a:solidFill>
                <a:latin typeface="KG Primary Penmanship"/>
                <a:ea typeface="KG Primary Penmanship"/>
                <a:cs typeface="KG Primary Penmanship"/>
                <a:sym typeface="KG Primary Penmanship"/>
              </a:rPr>
              <a:t>formulier</a:t>
            </a:r>
            <a:r>
              <a:rPr lang="en-US" sz="3600" dirty="0">
                <a:solidFill>
                  <a:srgbClr val="F8F5F1"/>
                </a:solidFill>
                <a:latin typeface="KG Primary Penmanship"/>
                <a:ea typeface="KG Primary Penmanship"/>
                <a:cs typeface="KG Primary Penmanship"/>
                <a:sym typeface="KG Primary Penmanship"/>
              </a:rPr>
              <a:t> in de app</a:t>
            </a:r>
          </a:p>
        </p:txBody>
      </p:sp>
      <p:sp>
        <p:nvSpPr>
          <p:cNvPr id="21" name="TextBox 21"/>
          <p:cNvSpPr txBox="1"/>
          <p:nvPr/>
        </p:nvSpPr>
        <p:spPr>
          <a:xfrm>
            <a:off x="12211455" y="4779963"/>
            <a:ext cx="4990695" cy="2320155"/>
          </a:xfrm>
          <a:prstGeom prst="rect">
            <a:avLst/>
          </a:prstGeom>
        </p:spPr>
        <p:txBody>
          <a:bodyPr lIns="0" tIns="0" rIns="0" bIns="0" rtlCol="0" anchor="t">
            <a:spAutoFit/>
          </a:bodyPr>
          <a:lstStyle/>
          <a:p>
            <a:pPr marL="777240" lvl="1" indent="-388620" algn="l">
              <a:lnSpc>
                <a:spcPts val="3600"/>
              </a:lnSpc>
              <a:buFont typeface="Arial"/>
              <a:buChar char="•"/>
            </a:pPr>
            <a:r>
              <a:rPr lang="en-US" sz="3600">
                <a:solidFill>
                  <a:srgbClr val="F8F5F1"/>
                </a:solidFill>
                <a:latin typeface="KG Primary Penmanship"/>
                <a:ea typeface="KG Primary Penmanship"/>
                <a:cs typeface="KG Primary Penmanship"/>
                <a:sym typeface="KG Primary Penmanship"/>
              </a:rPr>
              <a:t>Bespreek met je klas welke taalvondsten jullie vonden</a:t>
            </a:r>
          </a:p>
          <a:p>
            <a:pPr marL="777240" lvl="1" indent="-388620" algn="l">
              <a:lnSpc>
                <a:spcPts val="3600"/>
              </a:lnSpc>
              <a:buFont typeface="Arial"/>
              <a:buChar char="•"/>
            </a:pPr>
            <a:r>
              <a:rPr lang="en-US" sz="3600">
                <a:solidFill>
                  <a:srgbClr val="F8F5F1"/>
                </a:solidFill>
                <a:latin typeface="KG Primary Penmanship"/>
                <a:ea typeface="KG Primary Penmanship"/>
                <a:cs typeface="KG Primary Penmanship"/>
                <a:sym typeface="KG Primary Penmanship"/>
              </a:rPr>
              <a:t>Ga daarna per groepje beter kijken naar 3 taalvondsten. </a:t>
            </a:r>
          </a:p>
        </p:txBody>
      </p:sp>
      <p:sp>
        <p:nvSpPr>
          <p:cNvPr id="22" name="TextBox 22"/>
          <p:cNvSpPr txBox="1"/>
          <p:nvPr/>
        </p:nvSpPr>
        <p:spPr>
          <a:xfrm>
            <a:off x="12529310" y="3857618"/>
            <a:ext cx="4354579" cy="351845"/>
          </a:xfrm>
          <a:prstGeom prst="rect">
            <a:avLst/>
          </a:prstGeom>
        </p:spPr>
        <p:txBody>
          <a:bodyPr lIns="0" tIns="0" rIns="0" bIns="0" rtlCol="0" anchor="t">
            <a:spAutoFit/>
          </a:bodyPr>
          <a:lstStyle/>
          <a:p>
            <a:pPr marL="0" lvl="0" indent="0" algn="ctr">
              <a:lnSpc>
                <a:spcPts val="2600"/>
              </a:lnSpc>
              <a:spcBef>
                <a:spcPct val="0"/>
              </a:spcBef>
            </a:pPr>
            <a:r>
              <a:rPr lang="en-US" sz="2600">
                <a:solidFill>
                  <a:srgbClr val="FFFFFF"/>
                </a:solidFill>
                <a:latin typeface="Sensei"/>
                <a:ea typeface="Sensei"/>
                <a:cs typeface="Sensei"/>
                <a:sym typeface="Sensei"/>
              </a:rPr>
              <a:t>STAP 3: TERUG IN DE KLAS</a:t>
            </a:r>
          </a:p>
        </p:txBody>
      </p:sp>
      <p:sp>
        <p:nvSpPr>
          <p:cNvPr id="23" name="TextBox 23"/>
          <p:cNvSpPr txBox="1"/>
          <p:nvPr/>
        </p:nvSpPr>
        <p:spPr>
          <a:xfrm>
            <a:off x="6817847" y="3857618"/>
            <a:ext cx="4652307" cy="351845"/>
          </a:xfrm>
          <a:prstGeom prst="rect">
            <a:avLst/>
          </a:prstGeom>
        </p:spPr>
        <p:txBody>
          <a:bodyPr lIns="0" tIns="0" rIns="0" bIns="0" rtlCol="0" anchor="t">
            <a:spAutoFit/>
          </a:bodyPr>
          <a:lstStyle/>
          <a:p>
            <a:pPr marL="0" lvl="0" indent="0" algn="ctr">
              <a:lnSpc>
                <a:spcPts val="2600"/>
              </a:lnSpc>
              <a:spcBef>
                <a:spcPct val="0"/>
              </a:spcBef>
            </a:pPr>
            <a:r>
              <a:rPr lang="en-US" sz="2600" u="none" strike="noStrike">
                <a:solidFill>
                  <a:srgbClr val="FFFFFF"/>
                </a:solidFill>
                <a:latin typeface="Sensei"/>
                <a:ea typeface="Sensei"/>
                <a:cs typeface="Sensei"/>
                <a:sym typeface="Sensei"/>
              </a:rPr>
              <a:t>STAP 2: OP PAD</a:t>
            </a:r>
          </a:p>
        </p:txBody>
      </p:sp>
      <p:sp>
        <p:nvSpPr>
          <p:cNvPr id="24" name="TextBox 24"/>
          <p:cNvSpPr txBox="1"/>
          <p:nvPr/>
        </p:nvSpPr>
        <p:spPr>
          <a:xfrm>
            <a:off x="2059060" y="2296160"/>
            <a:ext cx="13963153" cy="645795"/>
          </a:xfrm>
          <a:prstGeom prst="rect">
            <a:avLst/>
          </a:prstGeom>
        </p:spPr>
        <p:txBody>
          <a:bodyPr lIns="0" tIns="0" rIns="0" bIns="0" rtlCol="0" anchor="t">
            <a:spAutoFit/>
          </a:bodyPr>
          <a:lstStyle/>
          <a:p>
            <a:pPr algn="ctr">
              <a:lnSpc>
                <a:spcPts val="4800"/>
              </a:lnSpc>
            </a:pPr>
            <a:r>
              <a:rPr lang="nl-NL" sz="4800">
                <a:solidFill>
                  <a:srgbClr val="F68B28"/>
                </a:solidFill>
                <a:latin typeface="KG Primary Penmanship"/>
                <a:ea typeface="KG Primary Penmanship"/>
                <a:cs typeface="KG Primary Penmanship"/>
                <a:sym typeface="KG Primary Penmanship"/>
              </a:rPr>
              <a:t>Gebruik jullie werkboekje en smartphone en maak aantekeningen!</a:t>
            </a:r>
          </a:p>
        </p:txBody>
      </p:sp>
      <p:sp>
        <p:nvSpPr>
          <p:cNvPr id="25" name="TextBox 25"/>
          <p:cNvSpPr txBox="1"/>
          <p:nvPr/>
        </p:nvSpPr>
        <p:spPr>
          <a:xfrm>
            <a:off x="6817847" y="4779963"/>
            <a:ext cx="4652307" cy="2320155"/>
          </a:xfrm>
          <a:prstGeom prst="rect">
            <a:avLst/>
          </a:prstGeom>
        </p:spPr>
        <p:txBody>
          <a:bodyPr lIns="0" tIns="0" rIns="0" bIns="0" rtlCol="0" anchor="t">
            <a:spAutoFit/>
          </a:bodyPr>
          <a:lstStyle/>
          <a:p>
            <a:pPr marL="777240" lvl="1" indent="-388620" algn="l">
              <a:lnSpc>
                <a:spcPts val="3600"/>
              </a:lnSpc>
              <a:buFont typeface="Arial"/>
              <a:buChar char="•"/>
            </a:pPr>
            <a:r>
              <a:rPr lang="en-US" sz="3600">
                <a:solidFill>
                  <a:srgbClr val="F8F5F1"/>
                </a:solidFill>
                <a:latin typeface="KG Primary Penmanship"/>
                <a:ea typeface="KG Primary Penmanship"/>
                <a:cs typeface="KG Primary Penmanship"/>
                <a:sym typeface="KG Primary Penmanship"/>
              </a:rPr>
              <a:t>Ga met je groepje naar buiten  </a:t>
            </a:r>
          </a:p>
          <a:p>
            <a:pPr marL="777240" lvl="1" indent="-388620" algn="l">
              <a:lnSpc>
                <a:spcPts val="3600"/>
              </a:lnSpc>
              <a:buFont typeface="Arial"/>
              <a:buChar char="•"/>
            </a:pPr>
            <a:r>
              <a:rPr lang="en-US" sz="3600">
                <a:solidFill>
                  <a:srgbClr val="F8F5F1"/>
                </a:solidFill>
                <a:latin typeface="KG Primary Penmanship"/>
                <a:ea typeface="KG Primary Penmanship"/>
                <a:cs typeface="KG Primary Penmanship"/>
                <a:sym typeface="KG Primary Penmanship"/>
              </a:rPr>
              <a:t>Fotografeer elke taalvondst en zet hem in de app</a:t>
            </a:r>
          </a:p>
        </p:txBody>
      </p:sp>
      <p:sp>
        <p:nvSpPr>
          <p:cNvPr id="26" name="TextBox 26"/>
          <p:cNvSpPr txBox="1"/>
          <p:nvPr/>
        </p:nvSpPr>
        <p:spPr>
          <a:xfrm>
            <a:off x="14034393" y="7403321"/>
            <a:ext cx="1545935" cy="244256"/>
          </a:xfrm>
          <a:prstGeom prst="rect">
            <a:avLst/>
          </a:prstGeom>
        </p:spPr>
        <p:txBody>
          <a:bodyPr lIns="0" tIns="0" rIns="0" bIns="0" rtlCol="0" anchor="t">
            <a:spAutoFit/>
          </a:bodyPr>
          <a:lstStyle/>
          <a:p>
            <a:pPr algn="ctr">
              <a:lnSpc>
                <a:spcPts val="1741"/>
              </a:lnSpc>
            </a:pPr>
            <a:r>
              <a:rPr lang="en-US" sz="1741">
                <a:solidFill>
                  <a:srgbClr val="000000"/>
                </a:solidFill>
                <a:latin typeface="KG Primary Penmanship"/>
                <a:ea typeface="KG Primary Penmanship"/>
                <a:cs typeface="KG Primary Penmanship"/>
                <a:sym typeface="KG Primary Penmanship"/>
              </a:rPr>
              <a:t>Waarom?</a:t>
            </a:r>
          </a:p>
        </p:txBody>
      </p:sp>
      <p:sp>
        <p:nvSpPr>
          <p:cNvPr id="27" name="Freeform 27"/>
          <p:cNvSpPr/>
          <p:nvPr/>
        </p:nvSpPr>
        <p:spPr>
          <a:xfrm>
            <a:off x="2648344" y="7309667"/>
            <a:ext cx="2441776" cy="2441776"/>
          </a:xfrm>
          <a:custGeom>
            <a:avLst/>
            <a:gdLst/>
            <a:ahLst/>
            <a:cxnLst/>
            <a:rect l="l" t="t" r="r" b="b"/>
            <a:pathLst>
              <a:path w="2441776" h="2441776">
                <a:moveTo>
                  <a:pt x="0" y="0"/>
                </a:moveTo>
                <a:lnTo>
                  <a:pt x="2441776" y="0"/>
                </a:lnTo>
                <a:lnTo>
                  <a:pt x="2441776" y="2441776"/>
                </a:lnTo>
                <a:lnTo>
                  <a:pt x="0" y="2441776"/>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32360" y="2959835"/>
            <a:ext cx="5364341" cy="8318438"/>
            <a:chOff x="0" y="0"/>
            <a:chExt cx="6350000" cy="9846892"/>
          </a:xfrm>
        </p:grpSpPr>
        <p:sp>
          <p:nvSpPr>
            <p:cNvPr id="3" name="Freeform 3"/>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grpSp>
        <p:nvGrpSpPr>
          <p:cNvPr id="4" name="Group 4"/>
          <p:cNvGrpSpPr/>
          <p:nvPr/>
        </p:nvGrpSpPr>
        <p:grpSpPr>
          <a:xfrm rot="-5400000">
            <a:off x="11732360" y="-2394981"/>
            <a:ext cx="5364341" cy="8318438"/>
            <a:chOff x="0" y="0"/>
            <a:chExt cx="6350000" cy="9846892"/>
          </a:xfrm>
        </p:grpSpPr>
        <p:sp>
          <p:nvSpPr>
            <p:cNvPr id="5" name="Freeform 5"/>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7" name="TextBox 7"/>
          <p:cNvSpPr txBox="1"/>
          <p:nvPr/>
        </p:nvSpPr>
        <p:spPr>
          <a:xfrm>
            <a:off x="10763312" y="4107697"/>
            <a:ext cx="6400738" cy="1079446"/>
          </a:xfrm>
          <a:prstGeom prst="rect">
            <a:avLst/>
          </a:prstGeom>
        </p:spPr>
        <p:txBody>
          <a:bodyPr lIns="0" tIns="0" rIns="0" bIns="0" rtlCol="0" anchor="t">
            <a:spAutoFit/>
          </a:bodyPr>
          <a:lstStyle/>
          <a:p>
            <a:pPr algn="r">
              <a:lnSpc>
                <a:spcPts val="8000"/>
              </a:lnSpc>
            </a:pPr>
            <a:r>
              <a:rPr lang="en-US" sz="8000" dirty="0">
                <a:solidFill>
                  <a:srgbClr val="F8F5F1"/>
                </a:solidFill>
                <a:latin typeface="Sensei"/>
                <a:ea typeface="Sensei"/>
                <a:cs typeface="Sensei"/>
                <a:sym typeface="Sensei"/>
              </a:rPr>
              <a:t>STAP 1</a:t>
            </a:r>
          </a:p>
        </p:txBody>
      </p:sp>
      <p:sp>
        <p:nvSpPr>
          <p:cNvPr id="8" name="Freeform 8"/>
          <p:cNvSpPr/>
          <p:nvPr/>
        </p:nvSpPr>
        <p:spPr>
          <a:xfrm rot="1137654" flipH="1">
            <a:off x="10961761" y="4619083"/>
            <a:ext cx="6644744" cy="2984094"/>
          </a:xfrm>
          <a:custGeom>
            <a:avLst/>
            <a:gdLst/>
            <a:ahLst/>
            <a:cxnLst/>
            <a:rect l="l" t="t" r="r" b="b"/>
            <a:pathLst>
              <a:path w="6644744" h="2984094">
                <a:moveTo>
                  <a:pt x="6644744" y="0"/>
                </a:moveTo>
                <a:lnTo>
                  <a:pt x="0" y="0"/>
                </a:lnTo>
                <a:lnTo>
                  <a:pt x="0" y="2984094"/>
                </a:lnTo>
                <a:lnTo>
                  <a:pt x="6644744" y="2984094"/>
                </a:lnTo>
                <a:lnTo>
                  <a:pt x="664474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0" name="Freeform 10"/>
          <p:cNvSpPr/>
          <p:nvPr/>
        </p:nvSpPr>
        <p:spPr>
          <a:xfrm rot="1137654" flipH="1">
            <a:off x="1884129" y="-596772"/>
            <a:ext cx="7315200" cy="3285190"/>
          </a:xfrm>
          <a:custGeom>
            <a:avLst/>
            <a:gdLst/>
            <a:ahLst/>
            <a:cxnLst/>
            <a:rect l="l" t="t" r="r" b="b"/>
            <a:pathLst>
              <a:path w="7315200" h="3285190">
                <a:moveTo>
                  <a:pt x="7315200" y="0"/>
                </a:moveTo>
                <a:lnTo>
                  <a:pt x="0" y="0"/>
                </a:lnTo>
                <a:lnTo>
                  <a:pt x="0" y="3285189"/>
                </a:lnTo>
                <a:lnTo>
                  <a:pt x="7315200" y="3285189"/>
                </a:lnTo>
                <a:lnTo>
                  <a:pt x="731520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11" name="Group 11"/>
          <p:cNvGrpSpPr/>
          <p:nvPr/>
        </p:nvGrpSpPr>
        <p:grpSpPr>
          <a:xfrm rot="-5400000">
            <a:off x="11732360" y="8314651"/>
            <a:ext cx="5364341" cy="8318438"/>
            <a:chOff x="0" y="0"/>
            <a:chExt cx="6350000" cy="9846892"/>
          </a:xfrm>
        </p:grpSpPr>
        <p:sp>
          <p:nvSpPr>
            <p:cNvPr id="12" name="Freeform 12"/>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13" name="TextBox 13"/>
          <p:cNvSpPr txBox="1"/>
          <p:nvPr/>
        </p:nvSpPr>
        <p:spPr>
          <a:xfrm>
            <a:off x="2094719" y="670646"/>
            <a:ext cx="6833727" cy="619125"/>
          </a:xfrm>
          <a:prstGeom prst="rect">
            <a:avLst/>
          </a:prstGeom>
        </p:spPr>
        <p:txBody>
          <a:bodyPr lIns="0" tIns="0" rIns="0" bIns="0" rtlCol="0" anchor="t">
            <a:spAutoFit/>
          </a:bodyPr>
          <a:lstStyle/>
          <a:p>
            <a:pPr algn="ctr">
              <a:lnSpc>
                <a:spcPts val="4500"/>
              </a:lnSpc>
            </a:pPr>
            <a:r>
              <a:rPr lang="en-US" sz="4500" dirty="0">
                <a:solidFill>
                  <a:srgbClr val="F8F5F1"/>
                </a:solidFill>
                <a:latin typeface="KG Primary Penmanship"/>
                <a:ea typeface="KG Primary Penmanship"/>
                <a:cs typeface="KG Primary Penmanship"/>
                <a:sym typeface="KG Primary Penmanship"/>
              </a:rPr>
              <a:t>1. Maak </a:t>
            </a:r>
            <a:r>
              <a:rPr lang="en-US" sz="4500" dirty="0" err="1">
                <a:solidFill>
                  <a:srgbClr val="F8F5F1"/>
                </a:solidFill>
                <a:latin typeface="KG Primary Penmanship"/>
                <a:ea typeface="KG Primary Penmanship"/>
                <a:cs typeface="KG Primary Penmanship"/>
                <a:sym typeface="KG Primary Penmanship"/>
              </a:rPr>
              <a:t>een</a:t>
            </a:r>
            <a:r>
              <a:rPr lang="en-US" sz="4500" dirty="0">
                <a:solidFill>
                  <a:srgbClr val="F8F5F1"/>
                </a:solidFill>
                <a:latin typeface="KG Primary Penmanship"/>
                <a:ea typeface="KG Primary Penmanship"/>
                <a:cs typeface="KG Primary Penmanship"/>
                <a:sym typeface="KG Primary Penmanship"/>
              </a:rPr>
              <a:t> plan</a:t>
            </a:r>
          </a:p>
        </p:txBody>
      </p:sp>
      <p:sp>
        <p:nvSpPr>
          <p:cNvPr id="15" name="TextBox 15"/>
          <p:cNvSpPr txBox="1"/>
          <p:nvPr/>
        </p:nvSpPr>
        <p:spPr>
          <a:xfrm>
            <a:off x="11252956" y="5728894"/>
            <a:ext cx="6056328" cy="669870"/>
          </a:xfrm>
          <a:prstGeom prst="rect">
            <a:avLst/>
          </a:prstGeom>
        </p:spPr>
        <p:txBody>
          <a:bodyPr lIns="0" tIns="0" rIns="0" bIns="0" rtlCol="0" anchor="t">
            <a:spAutoFit/>
          </a:bodyPr>
          <a:lstStyle/>
          <a:p>
            <a:pPr algn="ctr">
              <a:lnSpc>
                <a:spcPts val="4999"/>
              </a:lnSpc>
            </a:pPr>
            <a:r>
              <a:rPr lang="nl-NL" sz="4999" dirty="0">
                <a:solidFill>
                  <a:srgbClr val="F8F5F1"/>
                </a:solidFill>
                <a:latin typeface="KG Primary Penmanship"/>
                <a:ea typeface="KG Primary Penmanship"/>
                <a:cs typeface="KG Primary Penmanship"/>
                <a:sym typeface="KG Primary Penmanship"/>
              </a:rPr>
              <a:t>Voor je op pad gaat</a:t>
            </a:r>
          </a:p>
        </p:txBody>
      </p:sp>
      <p:sp>
        <p:nvSpPr>
          <p:cNvPr id="17" name="Freeform 17"/>
          <p:cNvSpPr/>
          <p:nvPr/>
        </p:nvSpPr>
        <p:spPr>
          <a:xfrm rot="5400000">
            <a:off x="13210194" y="-632026"/>
            <a:ext cx="2396437" cy="2464203"/>
          </a:xfrm>
          <a:custGeom>
            <a:avLst/>
            <a:gdLst/>
            <a:ahLst/>
            <a:cxnLst/>
            <a:rect l="l" t="t" r="r" b="b"/>
            <a:pathLst>
              <a:path w="2396437" h="2464203">
                <a:moveTo>
                  <a:pt x="0" y="0"/>
                </a:moveTo>
                <a:lnTo>
                  <a:pt x="2396437" y="0"/>
                </a:lnTo>
                <a:lnTo>
                  <a:pt x="2396437" y="2464202"/>
                </a:lnTo>
                <a:lnTo>
                  <a:pt x="0" y="24642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8" name="Freeform 18"/>
          <p:cNvSpPr/>
          <p:nvPr/>
        </p:nvSpPr>
        <p:spPr>
          <a:xfrm rot="5400000">
            <a:off x="15640514" y="0"/>
            <a:ext cx="3116548" cy="3116548"/>
          </a:xfrm>
          <a:custGeom>
            <a:avLst/>
            <a:gdLst/>
            <a:ahLst/>
            <a:cxnLst/>
            <a:rect l="l" t="t" r="r" b="b"/>
            <a:pathLst>
              <a:path w="3116548" h="3116548">
                <a:moveTo>
                  <a:pt x="0" y="0"/>
                </a:moveTo>
                <a:lnTo>
                  <a:pt x="3116548" y="0"/>
                </a:lnTo>
                <a:lnTo>
                  <a:pt x="3116548" y="3116548"/>
                </a:lnTo>
                <a:lnTo>
                  <a:pt x="0" y="31165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9" name="Freeform 19"/>
          <p:cNvSpPr/>
          <p:nvPr/>
        </p:nvSpPr>
        <p:spPr>
          <a:xfrm rot="428750">
            <a:off x="14004474" y="-2218756"/>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20" name="Freeform 8">
            <a:extLst>
              <a:ext uri="{FF2B5EF4-FFF2-40B4-BE49-F238E27FC236}">
                <a16:creationId xmlns:a16="http://schemas.microsoft.com/office/drawing/2014/main" id="{73F7695F-1D88-E55F-B730-1BF2031D99E5}"/>
              </a:ext>
            </a:extLst>
          </p:cNvPr>
          <p:cNvSpPr/>
          <p:nvPr/>
        </p:nvSpPr>
        <p:spPr>
          <a:xfrm rot="1137654" flipH="1">
            <a:off x="11807787" y="6221013"/>
            <a:ext cx="6644744" cy="2984094"/>
          </a:xfrm>
          <a:custGeom>
            <a:avLst/>
            <a:gdLst/>
            <a:ahLst/>
            <a:cxnLst/>
            <a:rect l="l" t="t" r="r" b="b"/>
            <a:pathLst>
              <a:path w="6644744" h="2984094">
                <a:moveTo>
                  <a:pt x="6644744" y="0"/>
                </a:moveTo>
                <a:lnTo>
                  <a:pt x="0" y="0"/>
                </a:lnTo>
                <a:lnTo>
                  <a:pt x="0" y="2984094"/>
                </a:lnTo>
                <a:lnTo>
                  <a:pt x="6644744" y="2984094"/>
                </a:lnTo>
                <a:lnTo>
                  <a:pt x="664474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22" name="TextBox 15">
            <a:extLst>
              <a:ext uri="{FF2B5EF4-FFF2-40B4-BE49-F238E27FC236}">
                <a16:creationId xmlns:a16="http://schemas.microsoft.com/office/drawing/2014/main" id="{A248FF51-D88F-BC05-234F-BA564D87B788}"/>
              </a:ext>
            </a:extLst>
          </p:cNvPr>
          <p:cNvSpPr txBox="1"/>
          <p:nvPr/>
        </p:nvSpPr>
        <p:spPr>
          <a:xfrm>
            <a:off x="12060089" y="7409748"/>
            <a:ext cx="6056328" cy="669870"/>
          </a:xfrm>
          <a:prstGeom prst="rect">
            <a:avLst/>
          </a:prstGeom>
        </p:spPr>
        <p:txBody>
          <a:bodyPr lIns="0" tIns="0" rIns="0" bIns="0" rtlCol="0" anchor="t">
            <a:spAutoFit/>
          </a:bodyPr>
          <a:lstStyle/>
          <a:p>
            <a:pPr algn="ctr">
              <a:lnSpc>
                <a:spcPts val="4999"/>
              </a:lnSpc>
            </a:pPr>
            <a:r>
              <a:rPr lang="nl-NL" sz="4999" dirty="0">
                <a:solidFill>
                  <a:srgbClr val="F8F5F1"/>
                </a:solidFill>
                <a:latin typeface="KG Primary Penmanship"/>
                <a:ea typeface="KG Primary Penmanship"/>
                <a:cs typeface="KG Primary Penmanship"/>
                <a:sym typeface="KG Primary Penmanship"/>
              </a:rPr>
              <a:t>Onze schoolcode is: XXXX</a:t>
            </a:r>
          </a:p>
        </p:txBody>
      </p:sp>
      <p:sp>
        <p:nvSpPr>
          <p:cNvPr id="24" name="Freeform 8">
            <a:extLst>
              <a:ext uri="{FF2B5EF4-FFF2-40B4-BE49-F238E27FC236}">
                <a16:creationId xmlns:a16="http://schemas.microsoft.com/office/drawing/2014/main" id="{DDEE9818-226C-1872-1B61-2EAA69B9C208}"/>
              </a:ext>
            </a:extLst>
          </p:cNvPr>
          <p:cNvSpPr/>
          <p:nvPr/>
        </p:nvSpPr>
        <p:spPr>
          <a:xfrm rot="1137654" flipH="1">
            <a:off x="10961762" y="7953726"/>
            <a:ext cx="6644744" cy="2984094"/>
          </a:xfrm>
          <a:custGeom>
            <a:avLst/>
            <a:gdLst/>
            <a:ahLst/>
            <a:cxnLst/>
            <a:rect l="l" t="t" r="r" b="b"/>
            <a:pathLst>
              <a:path w="6644744" h="2984094">
                <a:moveTo>
                  <a:pt x="6644744" y="0"/>
                </a:moveTo>
                <a:lnTo>
                  <a:pt x="0" y="0"/>
                </a:lnTo>
                <a:lnTo>
                  <a:pt x="0" y="2984094"/>
                </a:lnTo>
                <a:lnTo>
                  <a:pt x="6644744" y="2984094"/>
                </a:lnTo>
                <a:lnTo>
                  <a:pt x="664474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26" name="TextBox 15">
            <a:extLst>
              <a:ext uri="{FF2B5EF4-FFF2-40B4-BE49-F238E27FC236}">
                <a16:creationId xmlns:a16="http://schemas.microsoft.com/office/drawing/2014/main" id="{80C302F0-87CF-342D-5EC6-5B887AEC65C3}"/>
              </a:ext>
            </a:extLst>
          </p:cNvPr>
          <p:cNvSpPr txBox="1"/>
          <p:nvPr/>
        </p:nvSpPr>
        <p:spPr>
          <a:xfrm>
            <a:off x="10957249" y="9129967"/>
            <a:ext cx="7530409" cy="673198"/>
          </a:xfrm>
          <a:prstGeom prst="rect">
            <a:avLst/>
          </a:prstGeom>
        </p:spPr>
        <p:txBody>
          <a:bodyPr wrap="square" lIns="0" tIns="0" rIns="0" bIns="0" rtlCol="0" anchor="t">
            <a:spAutoFit/>
          </a:bodyPr>
          <a:lstStyle/>
          <a:p>
            <a:pPr algn="ctr">
              <a:lnSpc>
                <a:spcPts val="4999"/>
              </a:lnSpc>
            </a:pPr>
            <a:r>
              <a:rPr lang="nl-NL" sz="4999" dirty="0">
                <a:solidFill>
                  <a:srgbClr val="F8F5F1"/>
                </a:solidFill>
                <a:latin typeface="KG Primary Penmanship"/>
                <a:ea typeface="KG Primary Penmanship"/>
                <a:cs typeface="KG Primary Penmanship"/>
                <a:sym typeface="KG Primary Penmanship"/>
              </a:rPr>
              <a:t>Jullie groepscode is: </a:t>
            </a:r>
            <a:r>
              <a:rPr lang="nl-NL" sz="4999" dirty="0" err="1">
                <a:solidFill>
                  <a:srgbClr val="F8F5F1"/>
                </a:solidFill>
                <a:latin typeface="KG Primary Penmanship"/>
                <a:ea typeface="KG Primary Penmanship"/>
                <a:cs typeface="KG Primary Penmanship"/>
                <a:sym typeface="KG Primary Penmanship"/>
              </a:rPr>
              <a:t>xx+x</a:t>
            </a:r>
            <a:endParaRPr lang="nl-NL" sz="4999" dirty="0">
              <a:solidFill>
                <a:srgbClr val="F8F5F1"/>
              </a:solidFill>
              <a:latin typeface="KG Primary Penmanship"/>
              <a:ea typeface="KG Primary Penmanship"/>
              <a:cs typeface="KG Primary Penmanship"/>
              <a:sym typeface="KG Primary Penmanship"/>
            </a:endParaRPr>
          </a:p>
        </p:txBody>
      </p:sp>
      <p:pic>
        <p:nvPicPr>
          <p:cNvPr id="9" name="Afbeelding 8">
            <a:extLst>
              <a:ext uri="{FF2B5EF4-FFF2-40B4-BE49-F238E27FC236}">
                <a16:creationId xmlns:a16="http://schemas.microsoft.com/office/drawing/2014/main" id="{DC2C0B88-FFDF-D4F9-9947-9DA921103E64}"/>
              </a:ext>
            </a:extLst>
          </p:cNvPr>
          <p:cNvPicPr>
            <a:picLocks noChangeAspect="1"/>
          </p:cNvPicPr>
          <p:nvPr/>
        </p:nvPicPr>
        <p:blipFill>
          <a:blip r:embed="rId13"/>
          <a:stretch>
            <a:fillRect/>
          </a:stretch>
        </p:blipFill>
        <p:spPr>
          <a:xfrm>
            <a:off x="3153618" y="2110499"/>
            <a:ext cx="5182323" cy="7335274"/>
          </a:xfrm>
          <a:prstGeom prst="rect">
            <a:avLst/>
          </a:prstGeom>
        </p:spPr>
      </p:pic>
    </p:spTree>
    <p:extLst>
      <p:ext uri="{BB962C8B-B14F-4D97-AF65-F5344CB8AC3E}">
        <p14:creationId xmlns:p14="http://schemas.microsoft.com/office/powerpoint/2010/main" val="1576525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32360" y="2959835"/>
            <a:ext cx="5364341" cy="8318438"/>
            <a:chOff x="0" y="0"/>
            <a:chExt cx="6350000" cy="9846892"/>
          </a:xfrm>
        </p:grpSpPr>
        <p:sp>
          <p:nvSpPr>
            <p:cNvPr id="3" name="Freeform 3"/>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grpSp>
        <p:nvGrpSpPr>
          <p:cNvPr id="4" name="Group 4"/>
          <p:cNvGrpSpPr/>
          <p:nvPr/>
        </p:nvGrpSpPr>
        <p:grpSpPr>
          <a:xfrm rot="-5400000">
            <a:off x="11732360" y="-2394981"/>
            <a:ext cx="5364341" cy="8318438"/>
            <a:chOff x="0" y="0"/>
            <a:chExt cx="6350000" cy="9846892"/>
          </a:xfrm>
        </p:grpSpPr>
        <p:sp>
          <p:nvSpPr>
            <p:cNvPr id="5" name="Freeform 5"/>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6" name="Freeform 6"/>
          <p:cNvSpPr/>
          <p:nvPr/>
        </p:nvSpPr>
        <p:spPr>
          <a:xfrm rot="-1220680">
            <a:off x="413895" y="-878990"/>
            <a:ext cx="9202988" cy="4132978"/>
          </a:xfrm>
          <a:custGeom>
            <a:avLst/>
            <a:gdLst/>
            <a:ahLst/>
            <a:cxnLst/>
            <a:rect l="l" t="t" r="r" b="b"/>
            <a:pathLst>
              <a:path w="9202988" h="4132978">
                <a:moveTo>
                  <a:pt x="0" y="0"/>
                </a:moveTo>
                <a:lnTo>
                  <a:pt x="9202988" y="0"/>
                </a:lnTo>
                <a:lnTo>
                  <a:pt x="9202988" y="4132979"/>
                </a:lnTo>
                <a:lnTo>
                  <a:pt x="0" y="4132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TextBox 7"/>
          <p:cNvSpPr txBox="1"/>
          <p:nvPr/>
        </p:nvSpPr>
        <p:spPr>
          <a:xfrm>
            <a:off x="10763312" y="4107697"/>
            <a:ext cx="6400738" cy="1079446"/>
          </a:xfrm>
          <a:prstGeom prst="rect">
            <a:avLst/>
          </a:prstGeom>
        </p:spPr>
        <p:txBody>
          <a:bodyPr lIns="0" tIns="0" rIns="0" bIns="0" rtlCol="0" anchor="t">
            <a:spAutoFit/>
          </a:bodyPr>
          <a:lstStyle/>
          <a:p>
            <a:pPr algn="r">
              <a:lnSpc>
                <a:spcPts val="8000"/>
              </a:lnSpc>
            </a:pPr>
            <a:r>
              <a:rPr lang="en-US" sz="8000">
                <a:solidFill>
                  <a:srgbClr val="F8F5F1"/>
                </a:solidFill>
                <a:latin typeface="Sensei"/>
                <a:ea typeface="Sensei"/>
                <a:cs typeface="Sensei"/>
                <a:sym typeface="Sensei"/>
              </a:rPr>
              <a:t>STAP 1</a:t>
            </a:r>
          </a:p>
        </p:txBody>
      </p:sp>
      <p:sp>
        <p:nvSpPr>
          <p:cNvPr id="8" name="Freeform 8"/>
          <p:cNvSpPr/>
          <p:nvPr/>
        </p:nvSpPr>
        <p:spPr>
          <a:xfrm rot="1137654" flipH="1">
            <a:off x="10961761" y="4619083"/>
            <a:ext cx="6644744" cy="2984094"/>
          </a:xfrm>
          <a:custGeom>
            <a:avLst/>
            <a:gdLst/>
            <a:ahLst/>
            <a:cxnLst/>
            <a:rect l="l" t="t" r="r" b="b"/>
            <a:pathLst>
              <a:path w="6644744" h="2984094">
                <a:moveTo>
                  <a:pt x="6644744" y="0"/>
                </a:moveTo>
                <a:lnTo>
                  <a:pt x="0" y="0"/>
                </a:lnTo>
                <a:lnTo>
                  <a:pt x="0" y="2984094"/>
                </a:lnTo>
                <a:lnTo>
                  <a:pt x="6644744" y="2984094"/>
                </a:lnTo>
                <a:lnTo>
                  <a:pt x="66447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rot="1137654" flipH="1">
            <a:off x="1264887" y="874366"/>
            <a:ext cx="8861088" cy="3979434"/>
          </a:xfrm>
          <a:custGeom>
            <a:avLst/>
            <a:gdLst/>
            <a:ahLst/>
            <a:cxnLst/>
            <a:rect l="l" t="t" r="r" b="b"/>
            <a:pathLst>
              <a:path w="8861088" h="3979434">
                <a:moveTo>
                  <a:pt x="8861088" y="0"/>
                </a:moveTo>
                <a:lnTo>
                  <a:pt x="0" y="0"/>
                </a:lnTo>
                <a:lnTo>
                  <a:pt x="0" y="3979434"/>
                </a:lnTo>
                <a:lnTo>
                  <a:pt x="8861088" y="3979434"/>
                </a:lnTo>
                <a:lnTo>
                  <a:pt x="886108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grpSp>
        <p:nvGrpSpPr>
          <p:cNvPr id="11" name="Group 11"/>
          <p:cNvGrpSpPr/>
          <p:nvPr/>
        </p:nvGrpSpPr>
        <p:grpSpPr>
          <a:xfrm rot="-5400000">
            <a:off x="11732360" y="8314651"/>
            <a:ext cx="5364341" cy="8318438"/>
            <a:chOff x="0" y="0"/>
            <a:chExt cx="6350000" cy="9846892"/>
          </a:xfrm>
        </p:grpSpPr>
        <p:sp>
          <p:nvSpPr>
            <p:cNvPr id="12" name="Freeform 12"/>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14" name="TextBox 14"/>
          <p:cNvSpPr txBox="1"/>
          <p:nvPr/>
        </p:nvSpPr>
        <p:spPr>
          <a:xfrm>
            <a:off x="724136" y="900198"/>
            <a:ext cx="9032017" cy="619125"/>
          </a:xfrm>
          <a:prstGeom prst="rect">
            <a:avLst/>
          </a:prstGeom>
        </p:spPr>
        <p:txBody>
          <a:bodyPr lIns="0" tIns="0" rIns="0" bIns="0" rtlCol="0" anchor="t">
            <a:spAutoFit/>
          </a:bodyPr>
          <a:lstStyle/>
          <a:p>
            <a:pPr algn="ctr">
              <a:lnSpc>
                <a:spcPts val="4500"/>
              </a:lnSpc>
            </a:pPr>
            <a:r>
              <a:rPr lang="nl-NL" sz="4500">
                <a:solidFill>
                  <a:srgbClr val="F8F5F1"/>
                </a:solidFill>
                <a:latin typeface="KG Primary Penmanship"/>
                <a:ea typeface="KG Primary Penmanship"/>
                <a:cs typeface="KG Primary Penmanship"/>
                <a:sym typeface="KG Primary Penmanship"/>
              </a:rPr>
              <a:t>2. </a:t>
            </a:r>
            <a:r>
              <a:rPr lang="nl-NL" sz="4500" dirty="0">
                <a:solidFill>
                  <a:srgbClr val="F8F5F1"/>
                </a:solidFill>
                <a:latin typeface="KG Primary Penmanship"/>
                <a:ea typeface="KG Primary Penmanship"/>
                <a:cs typeface="KG Primary Penmanship"/>
                <a:sym typeface="KG Primary Penmanship"/>
              </a:rPr>
              <a:t>Installeer met je groepje de survey123 app</a:t>
            </a:r>
          </a:p>
        </p:txBody>
      </p:sp>
      <p:sp>
        <p:nvSpPr>
          <p:cNvPr id="15" name="TextBox 15"/>
          <p:cNvSpPr txBox="1"/>
          <p:nvPr/>
        </p:nvSpPr>
        <p:spPr>
          <a:xfrm>
            <a:off x="11252956" y="5728894"/>
            <a:ext cx="6056328" cy="669870"/>
          </a:xfrm>
          <a:prstGeom prst="rect">
            <a:avLst/>
          </a:prstGeom>
        </p:spPr>
        <p:txBody>
          <a:bodyPr lIns="0" tIns="0" rIns="0" bIns="0" rtlCol="0" anchor="t">
            <a:spAutoFit/>
          </a:bodyPr>
          <a:lstStyle/>
          <a:p>
            <a:pPr algn="ctr">
              <a:lnSpc>
                <a:spcPts val="4999"/>
              </a:lnSpc>
            </a:pPr>
            <a:r>
              <a:rPr lang="nl-NL" sz="4999">
                <a:solidFill>
                  <a:srgbClr val="F8F5F1"/>
                </a:solidFill>
                <a:latin typeface="KG Primary Penmanship"/>
                <a:ea typeface="KG Primary Penmanship"/>
                <a:cs typeface="KG Primary Penmanship"/>
                <a:sym typeface="KG Primary Penmanship"/>
              </a:rPr>
              <a:t>Voor je op pad gaat</a:t>
            </a:r>
          </a:p>
        </p:txBody>
      </p:sp>
      <p:sp>
        <p:nvSpPr>
          <p:cNvPr id="16" name="TextBox 16"/>
          <p:cNvSpPr txBox="1"/>
          <p:nvPr/>
        </p:nvSpPr>
        <p:spPr>
          <a:xfrm>
            <a:off x="1345439" y="2553613"/>
            <a:ext cx="8632203" cy="646331"/>
          </a:xfrm>
          <a:prstGeom prst="rect">
            <a:avLst/>
          </a:prstGeom>
        </p:spPr>
        <p:txBody>
          <a:bodyPr wrap="square" lIns="0" tIns="0" rIns="0" bIns="0" rtlCol="0" anchor="t">
            <a:spAutoFit/>
          </a:bodyPr>
          <a:lstStyle/>
          <a:p>
            <a:pPr algn="ctr">
              <a:lnSpc>
                <a:spcPts val="4800"/>
              </a:lnSpc>
            </a:pPr>
            <a:r>
              <a:rPr lang="nl-NL" sz="4800" dirty="0">
                <a:solidFill>
                  <a:srgbClr val="F8F5F1"/>
                </a:solidFill>
                <a:latin typeface="KG Primary Penmanship"/>
                <a:ea typeface="KG Primary Penmanship"/>
                <a:cs typeface="KG Primary Penmanship"/>
                <a:sym typeface="KG Primary Penmanship"/>
              </a:rPr>
              <a:t>3. Download het Taal Detectives formulier</a:t>
            </a:r>
          </a:p>
        </p:txBody>
      </p:sp>
      <p:sp>
        <p:nvSpPr>
          <p:cNvPr id="17" name="Freeform 17"/>
          <p:cNvSpPr/>
          <p:nvPr/>
        </p:nvSpPr>
        <p:spPr>
          <a:xfrm rot="5400000">
            <a:off x="13210194" y="-632026"/>
            <a:ext cx="2396437" cy="2464203"/>
          </a:xfrm>
          <a:custGeom>
            <a:avLst/>
            <a:gdLst/>
            <a:ahLst/>
            <a:cxnLst/>
            <a:rect l="l" t="t" r="r" b="b"/>
            <a:pathLst>
              <a:path w="2396437" h="2464203">
                <a:moveTo>
                  <a:pt x="0" y="0"/>
                </a:moveTo>
                <a:lnTo>
                  <a:pt x="2396437" y="0"/>
                </a:lnTo>
                <a:lnTo>
                  <a:pt x="2396437" y="2464202"/>
                </a:lnTo>
                <a:lnTo>
                  <a:pt x="0" y="2464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8" name="Freeform 18"/>
          <p:cNvSpPr/>
          <p:nvPr/>
        </p:nvSpPr>
        <p:spPr>
          <a:xfrm rot="5400000">
            <a:off x="15640514" y="0"/>
            <a:ext cx="3116548" cy="3116548"/>
          </a:xfrm>
          <a:custGeom>
            <a:avLst/>
            <a:gdLst/>
            <a:ahLst/>
            <a:cxnLst/>
            <a:rect l="l" t="t" r="r" b="b"/>
            <a:pathLst>
              <a:path w="3116548" h="3116548">
                <a:moveTo>
                  <a:pt x="0" y="0"/>
                </a:moveTo>
                <a:lnTo>
                  <a:pt x="3116548" y="0"/>
                </a:lnTo>
                <a:lnTo>
                  <a:pt x="3116548" y="3116548"/>
                </a:lnTo>
                <a:lnTo>
                  <a:pt x="0" y="3116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9" name="Freeform 19"/>
          <p:cNvSpPr/>
          <p:nvPr/>
        </p:nvSpPr>
        <p:spPr>
          <a:xfrm rot="428750">
            <a:off x="14004474" y="-2218756"/>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pic>
        <p:nvPicPr>
          <p:cNvPr id="13" name="Afbeelding 12">
            <a:extLst>
              <a:ext uri="{FF2B5EF4-FFF2-40B4-BE49-F238E27FC236}">
                <a16:creationId xmlns:a16="http://schemas.microsoft.com/office/drawing/2014/main" id="{858A9C58-C789-BC5A-1BA7-3D3CE0F7164E}"/>
              </a:ext>
            </a:extLst>
          </p:cNvPr>
          <p:cNvPicPr>
            <a:picLocks noChangeAspect="1"/>
          </p:cNvPicPr>
          <p:nvPr/>
        </p:nvPicPr>
        <p:blipFill>
          <a:blip r:embed="rId15"/>
          <a:stretch>
            <a:fillRect/>
          </a:stretch>
        </p:blipFill>
        <p:spPr>
          <a:xfrm>
            <a:off x="5402549" y="3892077"/>
            <a:ext cx="4099810" cy="5814960"/>
          </a:xfrm>
          <a:prstGeom prst="rect">
            <a:avLst/>
          </a:prstGeom>
        </p:spPr>
      </p:pic>
      <p:pic>
        <p:nvPicPr>
          <p:cNvPr id="22" name="Afbeelding 21">
            <a:extLst>
              <a:ext uri="{FF2B5EF4-FFF2-40B4-BE49-F238E27FC236}">
                <a16:creationId xmlns:a16="http://schemas.microsoft.com/office/drawing/2014/main" id="{2A7B80CB-3301-A4F4-ADB2-EB2A7E7C28F5}"/>
              </a:ext>
            </a:extLst>
          </p:cNvPr>
          <p:cNvPicPr>
            <a:picLocks noChangeAspect="1"/>
          </p:cNvPicPr>
          <p:nvPr/>
        </p:nvPicPr>
        <p:blipFill>
          <a:blip r:embed="rId16"/>
          <a:stretch>
            <a:fillRect/>
          </a:stretch>
        </p:blipFill>
        <p:spPr>
          <a:xfrm>
            <a:off x="733631" y="3892077"/>
            <a:ext cx="4034410" cy="5814960"/>
          </a:xfrm>
          <a:prstGeom prst="rect">
            <a:avLst/>
          </a:prstGeom>
        </p:spPr>
      </p:pic>
    </p:spTree>
    <p:extLst>
      <p:ext uri="{BB962C8B-B14F-4D97-AF65-F5344CB8AC3E}">
        <p14:creationId xmlns:p14="http://schemas.microsoft.com/office/powerpoint/2010/main" val="2881717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32360" y="2959835"/>
            <a:ext cx="5364341" cy="8318438"/>
            <a:chOff x="0" y="0"/>
            <a:chExt cx="6350000" cy="9846892"/>
          </a:xfrm>
        </p:grpSpPr>
        <p:sp>
          <p:nvSpPr>
            <p:cNvPr id="3" name="Freeform 3"/>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grpSp>
        <p:nvGrpSpPr>
          <p:cNvPr id="4" name="Group 4"/>
          <p:cNvGrpSpPr/>
          <p:nvPr/>
        </p:nvGrpSpPr>
        <p:grpSpPr>
          <a:xfrm rot="-5400000">
            <a:off x="11732360" y="-2394981"/>
            <a:ext cx="5364341" cy="8318438"/>
            <a:chOff x="0" y="0"/>
            <a:chExt cx="6350000" cy="9846892"/>
          </a:xfrm>
        </p:grpSpPr>
        <p:sp>
          <p:nvSpPr>
            <p:cNvPr id="5" name="Freeform 5"/>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6" name="Freeform 6"/>
          <p:cNvSpPr/>
          <p:nvPr/>
        </p:nvSpPr>
        <p:spPr>
          <a:xfrm rot="-1220680">
            <a:off x="817461" y="489472"/>
            <a:ext cx="9202988" cy="4132978"/>
          </a:xfrm>
          <a:custGeom>
            <a:avLst/>
            <a:gdLst/>
            <a:ahLst/>
            <a:cxnLst/>
            <a:rect l="l" t="t" r="r" b="b"/>
            <a:pathLst>
              <a:path w="9202988" h="4132978">
                <a:moveTo>
                  <a:pt x="0" y="0"/>
                </a:moveTo>
                <a:lnTo>
                  <a:pt x="9202988" y="0"/>
                </a:lnTo>
                <a:lnTo>
                  <a:pt x="9202988" y="4132979"/>
                </a:lnTo>
                <a:lnTo>
                  <a:pt x="0" y="4132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TextBox 7"/>
          <p:cNvSpPr txBox="1"/>
          <p:nvPr/>
        </p:nvSpPr>
        <p:spPr>
          <a:xfrm>
            <a:off x="10763312" y="4107697"/>
            <a:ext cx="6400738" cy="1079446"/>
          </a:xfrm>
          <a:prstGeom prst="rect">
            <a:avLst/>
          </a:prstGeom>
        </p:spPr>
        <p:txBody>
          <a:bodyPr lIns="0" tIns="0" rIns="0" bIns="0" rtlCol="0" anchor="t">
            <a:spAutoFit/>
          </a:bodyPr>
          <a:lstStyle/>
          <a:p>
            <a:pPr algn="r">
              <a:lnSpc>
                <a:spcPts val="8000"/>
              </a:lnSpc>
            </a:pPr>
            <a:r>
              <a:rPr lang="en-US" sz="8000">
                <a:solidFill>
                  <a:srgbClr val="F8F5F1"/>
                </a:solidFill>
                <a:latin typeface="Sensei"/>
                <a:ea typeface="Sensei"/>
                <a:cs typeface="Sensei"/>
                <a:sym typeface="Sensei"/>
              </a:rPr>
              <a:t>STAP 2</a:t>
            </a:r>
          </a:p>
        </p:txBody>
      </p:sp>
      <p:sp>
        <p:nvSpPr>
          <p:cNvPr id="8" name="Freeform 8"/>
          <p:cNvSpPr/>
          <p:nvPr/>
        </p:nvSpPr>
        <p:spPr>
          <a:xfrm rot="1137654" flipH="1">
            <a:off x="11092159" y="4503623"/>
            <a:ext cx="6644744" cy="2984094"/>
          </a:xfrm>
          <a:custGeom>
            <a:avLst/>
            <a:gdLst/>
            <a:ahLst/>
            <a:cxnLst/>
            <a:rect l="l" t="t" r="r" b="b"/>
            <a:pathLst>
              <a:path w="6644744" h="2984094">
                <a:moveTo>
                  <a:pt x="6644744" y="0"/>
                </a:moveTo>
                <a:lnTo>
                  <a:pt x="0" y="0"/>
                </a:lnTo>
                <a:lnTo>
                  <a:pt x="0" y="2984094"/>
                </a:lnTo>
                <a:lnTo>
                  <a:pt x="6644744" y="2984094"/>
                </a:lnTo>
                <a:lnTo>
                  <a:pt x="66447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rot="1137654" flipH="1">
            <a:off x="1169816" y="2344345"/>
            <a:ext cx="8861088" cy="3979434"/>
          </a:xfrm>
          <a:custGeom>
            <a:avLst/>
            <a:gdLst/>
            <a:ahLst/>
            <a:cxnLst/>
            <a:rect l="l" t="t" r="r" b="b"/>
            <a:pathLst>
              <a:path w="8861088" h="3979434">
                <a:moveTo>
                  <a:pt x="8861088" y="0"/>
                </a:moveTo>
                <a:lnTo>
                  <a:pt x="0" y="0"/>
                </a:lnTo>
                <a:lnTo>
                  <a:pt x="0" y="3979434"/>
                </a:lnTo>
                <a:lnTo>
                  <a:pt x="8861088" y="3979434"/>
                </a:lnTo>
                <a:lnTo>
                  <a:pt x="886108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0" name="Freeform 10"/>
          <p:cNvSpPr/>
          <p:nvPr/>
        </p:nvSpPr>
        <p:spPr>
          <a:xfrm rot="1137654" flipH="1">
            <a:off x="1884129" y="-596772"/>
            <a:ext cx="7315200" cy="3285190"/>
          </a:xfrm>
          <a:custGeom>
            <a:avLst/>
            <a:gdLst/>
            <a:ahLst/>
            <a:cxnLst/>
            <a:rect l="l" t="t" r="r" b="b"/>
            <a:pathLst>
              <a:path w="7315200" h="3285190">
                <a:moveTo>
                  <a:pt x="7315200" y="0"/>
                </a:moveTo>
                <a:lnTo>
                  <a:pt x="0" y="0"/>
                </a:lnTo>
                <a:lnTo>
                  <a:pt x="0" y="3285189"/>
                </a:lnTo>
                <a:lnTo>
                  <a:pt x="7315200" y="3285189"/>
                </a:lnTo>
                <a:lnTo>
                  <a:pt x="73152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grpSp>
        <p:nvGrpSpPr>
          <p:cNvPr id="11" name="Group 11"/>
          <p:cNvGrpSpPr/>
          <p:nvPr/>
        </p:nvGrpSpPr>
        <p:grpSpPr>
          <a:xfrm rot="-5400000">
            <a:off x="11732360" y="8314651"/>
            <a:ext cx="5364341" cy="8318438"/>
            <a:chOff x="0" y="0"/>
            <a:chExt cx="6350000" cy="9846892"/>
          </a:xfrm>
        </p:grpSpPr>
        <p:sp>
          <p:nvSpPr>
            <p:cNvPr id="12" name="Freeform 12"/>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13" name="TextBox 13"/>
          <p:cNvSpPr txBox="1"/>
          <p:nvPr/>
        </p:nvSpPr>
        <p:spPr>
          <a:xfrm>
            <a:off x="2094719" y="670646"/>
            <a:ext cx="6833727" cy="619125"/>
          </a:xfrm>
          <a:prstGeom prst="rect">
            <a:avLst/>
          </a:prstGeom>
        </p:spPr>
        <p:txBody>
          <a:bodyPr lIns="0" tIns="0" rIns="0" bIns="0" rtlCol="0" anchor="t">
            <a:spAutoFit/>
          </a:bodyPr>
          <a:lstStyle/>
          <a:p>
            <a:pPr algn="ctr">
              <a:lnSpc>
                <a:spcPts val="4500"/>
              </a:lnSpc>
            </a:pPr>
            <a:r>
              <a:rPr lang="en-US" sz="4500" dirty="0">
                <a:solidFill>
                  <a:srgbClr val="F8F5F1"/>
                </a:solidFill>
                <a:latin typeface="KG Primary Penmanship"/>
                <a:ea typeface="KG Primary Penmanship"/>
                <a:cs typeface="KG Primary Penmanship"/>
                <a:sym typeface="KG Primary Penmanship"/>
              </a:rPr>
              <a:t>1. Ga </a:t>
            </a:r>
            <a:r>
              <a:rPr lang="nl-NL" sz="4500" dirty="0">
                <a:solidFill>
                  <a:srgbClr val="F8F5F1"/>
                </a:solidFill>
                <a:latin typeface="KG Primary Penmanship"/>
                <a:ea typeface="KG Primary Penmanship"/>
                <a:cs typeface="KG Primary Penmanship"/>
                <a:sym typeface="KG Primary Penmanship"/>
              </a:rPr>
              <a:t>naar</a:t>
            </a:r>
            <a:r>
              <a:rPr lang="en-US" sz="4500" dirty="0">
                <a:solidFill>
                  <a:srgbClr val="F8F5F1"/>
                </a:solidFill>
                <a:latin typeface="KG Primary Penmanship"/>
                <a:ea typeface="KG Primary Penmanship"/>
                <a:cs typeface="KG Primary Penmanship"/>
                <a:sym typeface="KG Primary Penmanship"/>
              </a:rPr>
              <a:t> </a:t>
            </a:r>
            <a:r>
              <a:rPr lang="en-US" sz="4500" dirty="0" err="1">
                <a:solidFill>
                  <a:srgbClr val="F8F5F1"/>
                </a:solidFill>
                <a:latin typeface="KG Primary Penmanship"/>
                <a:ea typeface="KG Primary Penmanship"/>
                <a:cs typeface="KG Primary Penmanship"/>
                <a:sym typeface="KG Primary Penmanship"/>
              </a:rPr>
              <a:t>buiten</a:t>
            </a:r>
            <a:endParaRPr lang="en-US" sz="4500" dirty="0">
              <a:solidFill>
                <a:srgbClr val="F8F5F1"/>
              </a:solidFill>
              <a:latin typeface="KG Primary Penmanship"/>
              <a:ea typeface="KG Primary Penmanship"/>
              <a:cs typeface="KG Primary Penmanship"/>
              <a:sym typeface="KG Primary Penmanship"/>
            </a:endParaRPr>
          </a:p>
        </p:txBody>
      </p:sp>
      <p:sp>
        <p:nvSpPr>
          <p:cNvPr id="14" name="TextBox 14"/>
          <p:cNvSpPr txBox="1"/>
          <p:nvPr/>
        </p:nvSpPr>
        <p:spPr>
          <a:xfrm>
            <a:off x="902947" y="2206459"/>
            <a:ext cx="9032017" cy="619125"/>
          </a:xfrm>
          <a:prstGeom prst="rect">
            <a:avLst/>
          </a:prstGeom>
        </p:spPr>
        <p:txBody>
          <a:bodyPr lIns="0" tIns="0" rIns="0" bIns="0" rtlCol="0" anchor="t">
            <a:spAutoFit/>
          </a:bodyPr>
          <a:lstStyle/>
          <a:p>
            <a:pPr algn="ctr">
              <a:lnSpc>
                <a:spcPts val="4500"/>
              </a:lnSpc>
            </a:pPr>
            <a:r>
              <a:rPr lang="nl-NL" sz="4500">
                <a:solidFill>
                  <a:srgbClr val="F8F5F1"/>
                </a:solidFill>
                <a:latin typeface="KG Primary Penmanship"/>
                <a:ea typeface="KG Primary Penmanship"/>
                <a:cs typeface="KG Primary Penmanship"/>
                <a:sym typeface="KG Primary Penmanship"/>
              </a:rPr>
              <a:t>2. </a:t>
            </a:r>
            <a:r>
              <a:rPr lang="nl-NL" sz="4500" dirty="0">
                <a:solidFill>
                  <a:srgbClr val="F8F5F1"/>
                </a:solidFill>
                <a:latin typeface="KG Primary Penmanship"/>
                <a:ea typeface="KG Primary Penmanship"/>
                <a:cs typeface="KG Primary Penmanship"/>
                <a:sym typeface="KG Primary Penmanship"/>
              </a:rPr>
              <a:t>Welke talen zie je in de omgeving?</a:t>
            </a:r>
          </a:p>
        </p:txBody>
      </p:sp>
      <p:sp>
        <p:nvSpPr>
          <p:cNvPr id="15" name="TextBox 15"/>
          <p:cNvSpPr txBox="1"/>
          <p:nvPr/>
        </p:nvSpPr>
        <p:spPr>
          <a:xfrm>
            <a:off x="11335141" y="5726728"/>
            <a:ext cx="6056328" cy="669870"/>
          </a:xfrm>
          <a:prstGeom prst="rect">
            <a:avLst/>
          </a:prstGeom>
        </p:spPr>
        <p:txBody>
          <a:bodyPr lIns="0" tIns="0" rIns="0" bIns="0" rtlCol="0" anchor="t">
            <a:spAutoFit/>
          </a:bodyPr>
          <a:lstStyle/>
          <a:p>
            <a:pPr algn="ctr">
              <a:lnSpc>
                <a:spcPts val="4999"/>
              </a:lnSpc>
            </a:pPr>
            <a:r>
              <a:rPr lang="en-US" sz="4999" dirty="0">
                <a:solidFill>
                  <a:srgbClr val="F8F5F1"/>
                </a:solidFill>
                <a:latin typeface="KG Primary Penmanship"/>
                <a:ea typeface="KG Primary Penmanship"/>
                <a:cs typeface="KG Primary Penmanship"/>
                <a:sym typeface="KG Primary Penmanship"/>
              </a:rPr>
              <a:t>Op pad </a:t>
            </a:r>
          </a:p>
        </p:txBody>
      </p:sp>
      <p:sp>
        <p:nvSpPr>
          <p:cNvPr id="16" name="TextBox 16"/>
          <p:cNvSpPr txBox="1"/>
          <p:nvPr/>
        </p:nvSpPr>
        <p:spPr>
          <a:xfrm>
            <a:off x="1444566" y="4032607"/>
            <a:ext cx="8311587" cy="645849"/>
          </a:xfrm>
          <a:prstGeom prst="rect">
            <a:avLst/>
          </a:prstGeom>
        </p:spPr>
        <p:txBody>
          <a:bodyPr lIns="0" tIns="0" rIns="0" bIns="0" rtlCol="0" anchor="t">
            <a:spAutoFit/>
          </a:bodyPr>
          <a:lstStyle/>
          <a:p>
            <a:pPr algn="ctr">
              <a:lnSpc>
                <a:spcPts val="4800"/>
              </a:lnSpc>
            </a:pPr>
            <a:r>
              <a:rPr lang="nl-NL" sz="4800">
                <a:solidFill>
                  <a:srgbClr val="F8F5F1"/>
                </a:solidFill>
                <a:latin typeface="KG Primary Penmanship"/>
                <a:ea typeface="KG Primary Penmanship"/>
                <a:cs typeface="KG Primary Penmanship"/>
                <a:sym typeface="KG Primary Penmanship"/>
              </a:rPr>
              <a:t>3. </a:t>
            </a:r>
            <a:r>
              <a:rPr lang="nl-NL" sz="4800" dirty="0">
                <a:solidFill>
                  <a:srgbClr val="F8F5F1"/>
                </a:solidFill>
                <a:latin typeface="KG Primary Penmanship"/>
                <a:ea typeface="KG Primary Penmanship"/>
                <a:cs typeface="KG Primary Penmanship"/>
                <a:sym typeface="KG Primary Penmanship"/>
              </a:rPr>
              <a:t>Pak de app erbij en deel je taalvondst</a:t>
            </a:r>
          </a:p>
        </p:txBody>
      </p:sp>
      <p:sp>
        <p:nvSpPr>
          <p:cNvPr id="17" name="Freeform 17"/>
          <p:cNvSpPr/>
          <p:nvPr/>
        </p:nvSpPr>
        <p:spPr>
          <a:xfrm rot="5400000">
            <a:off x="13210194" y="-632026"/>
            <a:ext cx="2396437" cy="2464203"/>
          </a:xfrm>
          <a:custGeom>
            <a:avLst/>
            <a:gdLst/>
            <a:ahLst/>
            <a:cxnLst/>
            <a:rect l="l" t="t" r="r" b="b"/>
            <a:pathLst>
              <a:path w="2396437" h="2464203">
                <a:moveTo>
                  <a:pt x="0" y="0"/>
                </a:moveTo>
                <a:lnTo>
                  <a:pt x="2396437" y="0"/>
                </a:lnTo>
                <a:lnTo>
                  <a:pt x="2396437" y="2464202"/>
                </a:lnTo>
                <a:lnTo>
                  <a:pt x="0" y="2464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8" name="Freeform 18"/>
          <p:cNvSpPr/>
          <p:nvPr/>
        </p:nvSpPr>
        <p:spPr>
          <a:xfrm rot="5400000">
            <a:off x="15640514" y="0"/>
            <a:ext cx="3116548" cy="3116548"/>
          </a:xfrm>
          <a:custGeom>
            <a:avLst/>
            <a:gdLst/>
            <a:ahLst/>
            <a:cxnLst/>
            <a:rect l="l" t="t" r="r" b="b"/>
            <a:pathLst>
              <a:path w="3116548" h="3116548">
                <a:moveTo>
                  <a:pt x="0" y="0"/>
                </a:moveTo>
                <a:lnTo>
                  <a:pt x="3116548" y="0"/>
                </a:lnTo>
                <a:lnTo>
                  <a:pt x="3116548" y="3116548"/>
                </a:lnTo>
                <a:lnTo>
                  <a:pt x="0" y="3116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9" name="Freeform 19"/>
          <p:cNvSpPr/>
          <p:nvPr/>
        </p:nvSpPr>
        <p:spPr>
          <a:xfrm rot="428750">
            <a:off x="14004474" y="-2218756"/>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pic>
        <p:nvPicPr>
          <p:cNvPr id="21" name="Afbeelding 20">
            <a:extLst>
              <a:ext uri="{FF2B5EF4-FFF2-40B4-BE49-F238E27FC236}">
                <a16:creationId xmlns:a16="http://schemas.microsoft.com/office/drawing/2014/main" id="{7FF80934-EA55-D345-F90C-05B547510266}"/>
              </a:ext>
            </a:extLst>
          </p:cNvPr>
          <p:cNvPicPr>
            <a:picLocks noChangeAspect="1"/>
          </p:cNvPicPr>
          <p:nvPr/>
        </p:nvPicPr>
        <p:blipFill>
          <a:blip r:embed="rId15"/>
          <a:stretch>
            <a:fillRect/>
          </a:stretch>
        </p:blipFill>
        <p:spPr>
          <a:xfrm>
            <a:off x="2150376" y="5515155"/>
            <a:ext cx="3008666" cy="4304618"/>
          </a:xfrm>
          <a:prstGeom prst="rect">
            <a:avLst/>
          </a:prstGeom>
        </p:spPr>
      </p:pic>
      <p:pic>
        <p:nvPicPr>
          <p:cNvPr id="23" name="Afbeelding 22">
            <a:extLst>
              <a:ext uri="{FF2B5EF4-FFF2-40B4-BE49-F238E27FC236}">
                <a16:creationId xmlns:a16="http://schemas.microsoft.com/office/drawing/2014/main" id="{31ACD427-D560-0553-F6E0-4C23FF3219C0}"/>
              </a:ext>
            </a:extLst>
          </p:cNvPr>
          <p:cNvPicPr>
            <a:picLocks noChangeAspect="1"/>
          </p:cNvPicPr>
          <p:nvPr/>
        </p:nvPicPr>
        <p:blipFill>
          <a:blip r:embed="rId16"/>
          <a:stretch>
            <a:fillRect/>
          </a:stretch>
        </p:blipFill>
        <p:spPr>
          <a:xfrm>
            <a:off x="5536691" y="5515155"/>
            <a:ext cx="3073909" cy="43046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732360" y="2959835"/>
            <a:ext cx="5364341" cy="8318438"/>
            <a:chOff x="0" y="0"/>
            <a:chExt cx="6350000" cy="9846892"/>
          </a:xfrm>
        </p:grpSpPr>
        <p:sp>
          <p:nvSpPr>
            <p:cNvPr id="3" name="Freeform 3"/>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grpSp>
        <p:nvGrpSpPr>
          <p:cNvPr id="4" name="Group 4"/>
          <p:cNvGrpSpPr/>
          <p:nvPr/>
        </p:nvGrpSpPr>
        <p:grpSpPr>
          <a:xfrm rot="-5400000">
            <a:off x="11732360" y="-2394981"/>
            <a:ext cx="5364341" cy="8318438"/>
            <a:chOff x="0" y="0"/>
            <a:chExt cx="6350000" cy="9846892"/>
          </a:xfrm>
        </p:grpSpPr>
        <p:sp>
          <p:nvSpPr>
            <p:cNvPr id="5" name="Freeform 5"/>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6" name="Freeform 6"/>
          <p:cNvSpPr/>
          <p:nvPr/>
        </p:nvSpPr>
        <p:spPr>
          <a:xfrm rot="-1220680">
            <a:off x="817461" y="656733"/>
            <a:ext cx="9202988" cy="4132978"/>
          </a:xfrm>
          <a:custGeom>
            <a:avLst/>
            <a:gdLst/>
            <a:ahLst/>
            <a:cxnLst/>
            <a:rect l="l" t="t" r="r" b="b"/>
            <a:pathLst>
              <a:path w="9202988" h="4132978">
                <a:moveTo>
                  <a:pt x="0" y="0"/>
                </a:moveTo>
                <a:lnTo>
                  <a:pt x="9202988" y="0"/>
                </a:lnTo>
                <a:lnTo>
                  <a:pt x="9202988" y="4132978"/>
                </a:lnTo>
                <a:lnTo>
                  <a:pt x="0" y="413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TextBox 7"/>
          <p:cNvSpPr txBox="1"/>
          <p:nvPr/>
        </p:nvSpPr>
        <p:spPr>
          <a:xfrm>
            <a:off x="10763312" y="4107697"/>
            <a:ext cx="6400738" cy="1079446"/>
          </a:xfrm>
          <a:prstGeom prst="rect">
            <a:avLst/>
          </a:prstGeom>
        </p:spPr>
        <p:txBody>
          <a:bodyPr lIns="0" tIns="0" rIns="0" bIns="0" rtlCol="0" anchor="t">
            <a:spAutoFit/>
          </a:bodyPr>
          <a:lstStyle/>
          <a:p>
            <a:pPr algn="r">
              <a:lnSpc>
                <a:spcPts val="8000"/>
              </a:lnSpc>
            </a:pPr>
            <a:r>
              <a:rPr lang="en-US" sz="8000">
                <a:solidFill>
                  <a:srgbClr val="F8F5F1"/>
                </a:solidFill>
                <a:latin typeface="Sensei"/>
                <a:ea typeface="Sensei"/>
                <a:cs typeface="Sensei"/>
                <a:sym typeface="Sensei"/>
              </a:rPr>
              <a:t>STAP 3</a:t>
            </a:r>
          </a:p>
        </p:txBody>
      </p:sp>
      <p:sp>
        <p:nvSpPr>
          <p:cNvPr id="8" name="Freeform 8"/>
          <p:cNvSpPr/>
          <p:nvPr/>
        </p:nvSpPr>
        <p:spPr>
          <a:xfrm rot="1137654" flipH="1">
            <a:off x="11092159" y="4503623"/>
            <a:ext cx="6644744" cy="2984094"/>
          </a:xfrm>
          <a:custGeom>
            <a:avLst/>
            <a:gdLst/>
            <a:ahLst/>
            <a:cxnLst/>
            <a:rect l="l" t="t" r="r" b="b"/>
            <a:pathLst>
              <a:path w="6644744" h="2984094">
                <a:moveTo>
                  <a:pt x="6644744" y="0"/>
                </a:moveTo>
                <a:lnTo>
                  <a:pt x="0" y="0"/>
                </a:lnTo>
                <a:lnTo>
                  <a:pt x="0" y="2984094"/>
                </a:lnTo>
                <a:lnTo>
                  <a:pt x="6644744" y="2984094"/>
                </a:lnTo>
                <a:lnTo>
                  <a:pt x="66447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rot="1137654" flipH="1">
            <a:off x="808021" y="2451189"/>
            <a:ext cx="9207028" cy="4134793"/>
          </a:xfrm>
          <a:custGeom>
            <a:avLst/>
            <a:gdLst/>
            <a:ahLst/>
            <a:cxnLst/>
            <a:rect l="l" t="t" r="r" b="b"/>
            <a:pathLst>
              <a:path w="9207028" h="4134793">
                <a:moveTo>
                  <a:pt x="9207028" y="0"/>
                </a:moveTo>
                <a:lnTo>
                  <a:pt x="0" y="0"/>
                </a:lnTo>
                <a:lnTo>
                  <a:pt x="0" y="4134792"/>
                </a:lnTo>
                <a:lnTo>
                  <a:pt x="9207028" y="4134792"/>
                </a:lnTo>
                <a:lnTo>
                  <a:pt x="920702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0" name="Freeform 10"/>
          <p:cNvSpPr/>
          <p:nvPr/>
        </p:nvSpPr>
        <p:spPr>
          <a:xfrm rot="1137654" flipH="1">
            <a:off x="808644" y="-846142"/>
            <a:ext cx="9220622" cy="4140897"/>
          </a:xfrm>
          <a:custGeom>
            <a:avLst/>
            <a:gdLst/>
            <a:ahLst/>
            <a:cxnLst/>
            <a:rect l="l" t="t" r="r" b="b"/>
            <a:pathLst>
              <a:path w="9220622" h="4140897">
                <a:moveTo>
                  <a:pt x="9220622" y="0"/>
                </a:moveTo>
                <a:lnTo>
                  <a:pt x="0" y="0"/>
                </a:lnTo>
                <a:lnTo>
                  <a:pt x="0" y="4140897"/>
                </a:lnTo>
                <a:lnTo>
                  <a:pt x="9220622" y="4140897"/>
                </a:lnTo>
                <a:lnTo>
                  <a:pt x="92206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grpSp>
        <p:nvGrpSpPr>
          <p:cNvPr id="11" name="Group 11"/>
          <p:cNvGrpSpPr/>
          <p:nvPr/>
        </p:nvGrpSpPr>
        <p:grpSpPr>
          <a:xfrm rot="-5400000">
            <a:off x="11732360" y="8314651"/>
            <a:ext cx="5364341" cy="8318438"/>
            <a:chOff x="0" y="0"/>
            <a:chExt cx="6350000" cy="9846892"/>
          </a:xfrm>
        </p:grpSpPr>
        <p:sp>
          <p:nvSpPr>
            <p:cNvPr id="12" name="Freeform 12"/>
            <p:cNvSpPr/>
            <p:nvPr/>
          </p:nvSpPr>
          <p:spPr>
            <a:xfrm>
              <a:off x="0" y="82550"/>
              <a:ext cx="6350000" cy="9763072"/>
            </a:xfrm>
            <a:custGeom>
              <a:avLst/>
              <a:gdLst/>
              <a:ahLst/>
              <a:cxnLst/>
              <a:rect l="l" t="t" r="r" b="b"/>
              <a:pathLst>
                <a:path w="6350000" h="9763072">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9763072"/>
                  </a:lnTo>
                  <a:lnTo>
                    <a:pt x="6350000" y="9763072"/>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13" name="TextBox 13"/>
          <p:cNvSpPr txBox="1"/>
          <p:nvPr/>
        </p:nvSpPr>
        <p:spPr>
          <a:xfrm>
            <a:off x="2002092" y="577802"/>
            <a:ext cx="6833727" cy="1190625"/>
          </a:xfrm>
          <a:prstGeom prst="rect">
            <a:avLst/>
          </a:prstGeom>
        </p:spPr>
        <p:txBody>
          <a:bodyPr lIns="0" tIns="0" rIns="0" bIns="0" rtlCol="0" anchor="t">
            <a:spAutoFit/>
          </a:bodyPr>
          <a:lstStyle/>
          <a:p>
            <a:pPr algn="ctr">
              <a:lnSpc>
                <a:spcPts val="4500"/>
              </a:lnSpc>
            </a:pPr>
            <a:r>
              <a:rPr lang="en-US" sz="4500">
                <a:solidFill>
                  <a:srgbClr val="F8F5F1"/>
                </a:solidFill>
                <a:latin typeface="KG Primary Penmanship"/>
                <a:ea typeface="KG Primary Penmanship"/>
                <a:cs typeface="KG Primary Penmanship"/>
                <a:sym typeface="KG Primary Penmanship"/>
              </a:rPr>
              <a:t>1. Bekijk de taalvondsten van de hele klas</a:t>
            </a:r>
          </a:p>
        </p:txBody>
      </p:sp>
      <p:sp>
        <p:nvSpPr>
          <p:cNvPr id="14" name="TextBox 14"/>
          <p:cNvSpPr txBox="1"/>
          <p:nvPr/>
        </p:nvSpPr>
        <p:spPr>
          <a:xfrm>
            <a:off x="902947" y="2161247"/>
            <a:ext cx="9032017" cy="1190625"/>
          </a:xfrm>
          <a:prstGeom prst="rect">
            <a:avLst/>
          </a:prstGeom>
        </p:spPr>
        <p:txBody>
          <a:bodyPr lIns="0" tIns="0" rIns="0" bIns="0" rtlCol="0" anchor="t">
            <a:spAutoFit/>
          </a:bodyPr>
          <a:lstStyle/>
          <a:p>
            <a:pPr algn="ctr">
              <a:lnSpc>
                <a:spcPts val="4500"/>
              </a:lnSpc>
            </a:pPr>
            <a:r>
              <a:rPr lang="en-US" sz="4500">
                <a:solidFill>
                  <a:srgbClr val="F8F5F1"/>
                </a:solidFill>
                <a:latin typeface="KG Primary Penmanship"/>
                <a:ea typeface="KG Primary Penmanship"/>
                <a:cs typeface="KG Primary Penmanship"/>
                <a:sym typeface="KG Primary Penmanship"/>
              </a:rPr>
              <a:t>2. Per groepje bekijken jullie drie van jullie taalvondsten wat beter</a:t>
            </a:r>
          </a:p>
        </p:txBody>
      </p:sp>
      <p:sp>
        <p:nvSpPr>
          <p:cNvPr id="15" name="TextBox 15"/>
          <p:cNvSpPr txBox="1"/>
          <p:nvPr/>
        </p:nvSpPr>
        <p:spPr>
          <a:xfrm>
            <a:off x="11335141" y="5726728"/>
            <a:ext cx="6056328" cy="669870"/>
          </a:xfrm>
          <a:prstGeom prst="rect">
            <a:avLst/>
          </a:prstGeom>
        </p:spPr>
        <p:txBody>
          <a:bodyPr lIns="0" tIns="0" rIns="0" bIns="0" rtlCol="0" anchor="t">
            <a:spAutoFit/>
          </a:bodyPr>
          <a:lstStyle/>
          <a:p>
            <a:pPr algn="ctr">
              <a:lnSpc>
                <a:spcPts val="4999"/>
              </a:lnSpc>
            </a:pPr>
            <a:r>
              <a:rPr lang="en-US" sz="4999">
                <a:solidFill>
                  <a:srgbClr val="F8F5F1"/>
                </a:solidFill>
                <a:latin typeface="KG Primary Penmanship"/>
                <a:ea typeface="KG Primary Penmanship"/>
                <a:cs typeface="KG Primary Penmanship"/>
                <a:sym typeface="KG Primary Penmanship"/>
              </a:rPr>
              <a:t>Terug in de klas</a:t>
            </a:r>
          </a:p>
        </p:txBody>
      </p:sp>
      <p:sp>
        <p:nvSpPr>
          <p:cNvPr id="16" name="TextBox 16"/>
          <p:cNvSpPr txBox="1"/>
          <p:nvPr/>
        </p:nvSpPr>
        <p:spPr>
          <a:xfrm>
            <a:off x="1263162" y="3933696"/>
            <a:ext cx="8311587" cy="1255503"/>
          </a:xfrm>
          <a:prstGeom prst="rect">
            <a:avLst/>
          </a:prstGeom>
        </p:spPr>
        <p:txBody>
          <a:bodyPr lIns="0" tIns="0" rIns="0" bIns="0" rtlCol="0" anchor="t">
            <a:spAutoFit/>
          </a:bodyPr>
          <a:lstStyle/>
          <a:p>
            <a:pPr algn="ctr">
              <a:lnSpc>
                <a:spcPts val="4800"/>
              </a:lnSpc>
            </a:pPr>
            <a:r>
              <a:rPr lang="en-US" sz="4800">
                <a:solidFill>
                  <a:srgbClr val="F8F5F1"/>
                </a:solidFill>
                <a:latin typeface="KG Primary Penmanship"/>
                <a:ea typeface="KG Primary Penmanship"/>
                <a:cs typeface="KG Primary Penmanship"/>
                <a:sym typeface="KG Primary Penmanship"/>
              </a:rPr>
              <a:t>3. Elk groepje laat hun favoriete taalvondst zien aan de hele klas</a:t>
            </a:r>
          </a:p>
        </p:txBody>
      </p:sp>
      <p:sp>
        <p:nvSpPr>
          <p:cNvPr id="17" name="Freeform 17"/>
          <p:cNvSpPr/>
          <p:nvPr/>
        </p:nvSpPr>
        <p:spPr>
          <a:xfrm rot="5400000">
            <a:off x="13210194" y="-632026"/>
            <a:ext cx="2396437" cy="2464203"/>
          </a:xfrm>
          <a:custGeom>
            <a:avLst/>
            <a:gdLst/>
            <a:ahLst/>
            <a:cxnLst/>
            <a:rect l="l" t="t" r="r" b="b"/>
            <a:pathLst>
              <a:path w="2396437" h="2464203">
                <a:moveTo>
                  <a:pt x="0" y="0"/>
                </a:moveTo>
                <a:lnTo>
                  <a:pt x="2396437" y="0"/>
                </a:lnTo>
                <a:lnTo>
                  <a:pt x="2396437" y="2464202"/>
                </a:lnTo>
                <a:lnTo>
                  <a:pt x="0" y="24642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8" name="Freeform 18"/>
          <p:cNvSpPr/>
          <p:nvPr/>
        </p:nvSpPr>
        <p:spPr>
          <a:xfrm rot="5400000">
            <a:off x="15640514" y="0"/>
            <a:ext cx="3116548" cy="3116548"/>
          </a:xfrm>
          <a:custGeom>
            <a:avLst/>
            <a:gdLst/>
            <a:ahLst/>
            <a:cxnLst/>
            <a:rect l="l" t="t" r="r" b="b"/>
            <a:pathLst>
              <a:path w="3116548" h="3116548">
                <a:moveTo>
                  <a:pt x="0" y="0"/>
                </a:moveTo>
                <a:lnTo>
                  <a:pt x="3116548" y="0"/>
                </a:lnTo>
                <a:lnTo>
                  <a:pt x="3116548" y="3116548"/>
                </a:lnTo>
                <a:lnTo>
                  <a:pt x="0" y="3116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9" name="Freeform 19"/>
          <p:cNvSpPr/>
          <p:nvPr/>
        </p:nvSpPr>
        <p:spPr>
          <a:xfrm rot="428750">
            <a:off x="14004474" y="-2218756"/>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20" name="Freeform 20"/>
          <p:cNvSpPr/>
          <p:nvPr/>
        </p:nvSpPr>
        <p:spPr>
          <a:xfrm>
            <a:off x="3110285" y="5513049"/>
            <a:ext cx="4602501" cy="4602501"/>
          </a:xfrm>
          <a:custGeom>
            <a:avLst/>
            <a:gdLst/>
            <a:ahLst/>
            <a:cxnLst/>
            <a:rect l="l" t="t" r="r" b="b"/>
            <a:pathLst>
              <a:path w="4602501" h="4602501">
                <a:moveTo>
                  <a:pt x="0" y="0"/>
                </a:moveTo>
                <a:lnTo>
                  <a:pt x="4602501" y="0"/>
                </a:lnTo>
                <a:lnTo>
                  <a:pt x="4602501" y="4602501"/>
                </a:lnTo>
                <a:lnTo>
                  <a:pt x="0" y="4602501"/>
                </a:lnTo>
                <a:lnTo>
                  <a:pt x="0" y="0"/>
                </a:lnTo>
                <a:close/>
              </a:path>
            </a:pathLst>
          </a:custGeom>
          <a:blipFill>
            <a:blip r:embed="rId15"/>
            <a:stretch>
              <a:fillRect/>
            </a:stretch>
          </a:blipFill>
        </p:spPr>
        <p:txBody>
          <a:bodyPr/>
          <a:lstStyle/>
          <a:p>
            <a:endParaRPr lang="nl-N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8288000" cy="4020103"/>
            <a:chOff x="0" y="0"/>
            <a:chExt cx="6350000" cy="1395869"/>
          </a:xfrm>
        </p:grpSpPr>
        <p:sp>
          <p:nvSpPr>
            <p:cNvPr id="3" name="Freeform 3"/>
            <p:cNvSpPr/>
            <p:nvPr/>
          </p:nvSpPr>
          <p:spPr>
            <a:xfrm>
              <a:off x="0" y="82550"/>
              <a:ext cx="6350000" cy="1312049"/>
            </a:xfrm>
            <a:custGeom>
              <a:avLst/>
              <a:gdLst/>
              <a:ahLst/>
              <a:cxnLst/>
              <a:rect l="l" t="t" r="r" b="b"/>
              <a:pathLst>
                <a:path w="6350000" h="1312049">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312049"/>
                  </a:lnTo>
                  <a:lnTo>
                    <a:pt x="6350000" y="1312049"/>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4" name="TextBox 4"/>
          <p:cNvSpPr txBox="1"/>
          <p:nvPr/>
        </p:nvSpPr>
        <p:spPr>
          <a:xfrm>
            <a:off x="1028700" y="2477053"/>
            <a:ext cx="16023520" cy="5058308"/>
          </a:xfrm>
          <a:prstGeom prst="rect">
            <a:avLst/>
          </a:prstGeom>
        </p:spPr>
        <p:txBody>
          <a:bodyPr lIns="0" tIns="0" rIns="0" bIns="0" rtlCol="0" anchor="t">
            <a:spAutoFit/>
          </a:bodyPr>
          <a:lstStyle/>
          <a:p>
            <a:pPr algn="ctr">
              <a:lnSpc>
                <a:spcPts val="4897"/>
              </a:lnSpc>
            </a:pPr>
            <a:r>
              <a:rPr lang="nl-NL" sz="4897" dirty="0">
                <a:solidFill>
                  <a:srgbClr val="FFFFFF"/>
                </a:solidFill>
                <a:latin typeface="KG Primary Penmanship"/>
                <a:ea typeface="KG Primary Penmanship"/>
                <a:cs typeface="KG Primary Penmanship"/>
                <a:sym typeface="KG Primary Penmanship"/>
              </a:rPr>
              <a:t>We gaan naar </a:t>
            </a:r>
            <a:r>
              <a:rPr lang="nl-NL" sz="4897" u="sng" dirty="0">
                <a:solidFill>
                  <a:srgbClr val="FFFFFF"/>
                </a:solidFill>
                <a:latin typeface="KG Primary Penmanship"/>
                <a:ea typeface="KG Primary Penmanship"/>
                <a:cs typeface="KG Primary Penmanship"/>
                <a:sym typeface="KG Primary Penmanship"/>
                <a:hlinkClick r:id="rId3"/>
              </a:rPr>
              <a:t>de online Fotoverkenner</a:t>
            </a:r>
            <a:endParaRPr lang="nl-NL" sz="4897" u="sng" dirty="0">
              <a:solidFill>
                <a:srgbClr val="FFFFFF"/>
              </a:solidFill>
              <a:latin typeface="KG Primary Penmanship"/>
              <a:ea typeface="KG Primary Penmanship"/>
              <a:cs typeface="KG Primary Penmanship"/>
              <a:sym typeface="KG Primary Penmanship"/>
            </a:endParaRPr>
          </a:p>
          <a:p>
            <a:pPr algn="l">
              <a:lnSpc>
                <a:spcPts val="4897"/>
              </a:lnSpc>
            </a:pPr>
            <a:endParaRPr lang="nl-NL" sz="4897" u="sng" dirty="0">
              <a:solidFill>
                <a:srgbClr val="FFFFFF"/>
              </a:solidFill>
              <a:latin typeface="KG Primary Penmanship"/>
              <a:ea typeface="KG Primary Penmanship"/>
              <a:cs typeface="KG Primary Penmanship"/>
              <a:sym typeface="KG Primary Penmanship"/>
              <a:hlinkClick r:id="rId4" tooltip="https://experience.arcgis.com/experience/5b111bdc643940e99562d4de71d88b26/"/>
            </a:endParaRPr>
          </a:p>
          <a:p>
            <a:pPr marL="1057424" lvl="1" indent="-528712"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Hoe veel taalvondsten hebben jullie gedaan? </a:t>
            </a:r>
          </a:p>
          <a:p>
            <a:pPr marL="1057424" lvl="1" indent="-528712"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Hoe veel talen zijn jullie tegen gekomen? </a:t>
            </a:r>
          </a:p>
          <a:p>
            <a:pPr marL="1057424" lvl="1" indent="-528712"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Zoek uit voor iedere taal (gebruik hiervoor de taalfilter): </a:t>
            </a:r>
          </a:p>
          <a:p>
            <a:pPr marL="2114847" lvl="2" indent="-704949"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Hoe vaak hebben jullie de taal gevonden? </a:t>
            </a:r>
          </a:p>
          <a:p>
            <a:pPr marL="2114847" lvl="2" indent="-704949"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Hoe vaak kwam deze taal op welke plekken voor? </a:t>
            </a:r>
          </a:p>
          <a:p>
            <a:pPr marL="1057424" lvl="1" indent="-528712"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Waarom vinden we hier deze talen op die plekken?</a:t>
            </a:r>
          </a:p>
        </p:txBody>
      </p:sp>
      <p:sp>
        <p:nvSpPr>
          <p:cNvPr id="5" name="TextBox 5"/>
          <p:cNvSpPr txBox="1"/>
          <p:nvPr/>
        </p:nvSpPr>
        <p:spPr>
          <a:xfrm>
            <a:off x="1288651" y="1046172"/>
            <a:ext cx="15710698" cy="963880"/>
          </a:xfrm>
          <a:prstGeom prst="rect">
            <a:avLst/>
          </a:prstGeom>
        </p:spPr>
        <p:txBody>
          <a:bodyPr lIns="0" tIns="0" rIns="0" bIns="0" rtlCol="0" anchor="t">
            <a:spAutoFit/>
          </a:bodyPr>
          <a:lstStyle/>
          <a:p>
            <a:pPr marL="1554514" lvl="1" indent="-777257" algn="ctr">
              <a:lnSpc>
                <a:spcPts val="7200"/>
              </a:lnSpc>
              <a:buAutoNum type="arabicPeriod"/>
            </a:pPr>
            <a:r>
              <a:rPr lang="en-US" sz="7200">
                <a:solidFill>
                  <a:srgbClr val="F8F5F1"/>
                </a:solidFill>
                <a:latin typeface="Sensei"/>
                <a:ea typeface="Sensei"/>
                <a:cs typeface="Sensei"/>
                <a:sym typeface="Sensei"/>
              </a:rPr>
              <a:t>WAT VONDEN WE MET DE HELE KLAS?</a:t>
            </a:r>
          </a:p>
        </p:txBody>
      </p:sp>
      <p:sp>
        <p:nvSpPr>
          <p:cNvPr id="6" name="Freeform 6"/>
          <p:cNvSpPr/>
          <p:nvPr/>
        </p:nvSpPr>
        <p:spPr>
          <a:xfrm>
            <a:off x="-341307" y="8986737"/>
            <a:ext cx="2758725" cy="2836736"/>
          </a:xfrm>
          <a:custGeom>
            <a:avLst/>
            <a:gdLst/>
            <a:ahLst/>
            <a:cxnLst/>
            <a:rect l="l" t="t" r="r" b="b"/>
            <a:pathLst>
              <a:path w="2758725" h="2836736">
                <a:moveTo>
                  <a:pt x="0" y="0"/>
                </a:moveTo>
                <a:lnTo>
                  <a:pt x="2758725" y="0"/>
                </a:lnTo>
                <a:lnTo>
                  <a:pt x="2758725" y="2836735"/>
                </a:lnTo>
                <a:lnTo>
                  <a:pt x="0" y="28367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rot="-10800000" flipV="1">
            <a:off x="2352924" y="7791650"/>
            <a:ext cx="3802488" cy="3650389"/>
          </a:xfrm>
          <a:custGeom>
            <a:avLst/>
            <a:gdLst/>
            <a:ahLst/>
            <a:cxnLst/>
            <a:rect l="l" t="t" r="r" b="b"/>
            <a:pathLst>
              <a:path w="3802488" h="3650389">
                <a:moveTo>
                  <a:pt x="0" y="3650388"/>
                </a:moveTo>
                <a:lnTo>
                  <a:pt x="3802488" y="3650388"/>
                </a:lnTo>
                <a:lnTo>
                  <a:pt x="3802488" y="0"/>
                </a:lnTo>
                <a:lnTo>
                  <a:pt x="0" y="0"/>
                </a:lnTo>
                <a:lnTo>
                  <a:pt x="0" y="3650388"/>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8" name="Freeform 8"/>
          <p:cNvSpPr/>
          <p:nvPr/>
        </p:nvSpPr>
        <p:spPr>
          <a:xfrm rot="8645840" flipH="1" flipV="1">
            <a:off x="5798709" y="8999772"/>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9" name="Freeform 9"/>
          <p:cNvSpPr/>
          <p:nvPr/>
        </p:nvSpPr>
        <p:spPr>
          <a:xfrm flipH="1">
            <a:off x="10412922" y="8418521"/>
            <a:ext cx="3432605" cy="2780410"/>
          </a:xfrm>
          <a:custGeom>
            <a:avLst/>
            <a:gdLst/>
            <a:ahLst/>
            <a:cxnLst/>
            <a:rect l="l" t="t" r="r" b="b"/>
            <a:pathLst>
              <a:path w="3432605" h="2780410">
                <a:moveTo>
                  <a:pt x="3432605" y="0"/>
                </a:moveTo>
                <a:lnTo>
                  <a:pt x="0" y="0"/>
                </a:lnTo>
                <a:lnTo>
                  <a:pt x="0" y="2780410"/>
                </a:lnTo>
                <a:lnTo>
                  <a:pt x="3432605" y="2780410"/>
                </a:lnTo>
                <a:lnTo>
                  <a:pt x="343260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0" name="Freeform 10"/>
          <p:cNvSpPr/>
          <p:nvPr/>
        </p:nvSpPr>
        <p:spPr>
          <a:xfrm>
            <a:off x="6772499" y="7653757"/>
            <a:ext cx="3545173" cy="3545173"/>
          </a:xfrm>
          <a:custGeom>
            <a:avLst/>
            <a:gdLst/>
            <a:ahLst/>
            <a:cxnLst/>
            <a:rect l="l" t="t" r="r" b="b"/>
            <a:pathLst>
              <a:path w="3545173" h="3545173">
                <a:moveTo>
                  <a:pt x="0" y="0"/>
                </a:moveTo>
                <a:lnTo>
                  <a:pt x="3545173" y="0"/>
                </a:lnTo>
                <a:lnTo>
                  <a:pt x="3545173" y="3545174"/>
                </a:lnTo>
                <a:lnTo>
                  <a:pt x="0" y="35451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1" name="Freeform 11"/>
          <p:cNvSpPr/>
          <p:nvPr/>
        </p:nvSpPr>
        <p:spPr>
          <a:xfrm rot="-8100000">
            <a:off x="16487466" y="7316717"/>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NL"/>
          </a:p>
        </p:txBody>
      </p:sp>
      <p:sp>
        <p:nvSpPr>
          <p:cNvPr id="12" name="Freeform 12"/>
          <p:cNvSpPr/>
          <p:nvPr/>
        </p:nvSpPr>
        <p:spPr>
          <a:xfrm rot="-5400000">
            <a:off x="13821202" y="8881373"/>
            <a:ext cx="3099154" cy="3186791"/>
          </a:xfrm>
          <a:custGeom>
            <a:avLst/>
            <a:gdLst/>
            <a:ahLst/>
            <a:cxnLst/>
            <a:rect l="l" t="t" r="r" b="b"/>
            <a:pathLst>
              <a:path w="3099154" h="3186791">
                <a:moveTo>
                  <a:pt x="0" y="0"/>
                </a:moveTo>
                <a:lnTo>
                  <a:pt x="3099154" y="0"/>
                </a:lnTo>
                <a:lnTo>
                  <a:pt x="3099154" y="3186790"/>
                </a:lnTo>
                <a:lnTo>
                  <a:pt x="0" y="31867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13"/>
          <p:cNvSpPr/>
          <p:nvPr/>
        </p:nvSpPr>
        <p:spPr>
          <a:xfrm rot="-6961419" flipH="1" flipV="1">
            <a:off x="17179198" y="9751156"/>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4" name="Freeform 14"/>
          <p:cNvSpPr/>
          <p:nvPr/>
        </p:nvSpPr>
        <p:spPr>
          <a:xfrm rot="2974728" flipH="1" flipV="1">
            <a:off x="486236" y="7883319"/>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8288000" cy="4020103"/>
            <a:chOff x="0" y="0"/>
            <a:chExt cx="6350000" cy="1395869"/>
          </a:xfrm>
        </p:grpSpPr>
        <p:sp>
          <p:nvSpPr>
            <p:cNvPr id="3" name="Freeform 3"/>
            <p:cNvSpPr/>
            <p:nvPr/>
          </p:nvSpPr>
          <p:spPr>
            <a:xfrm>
              <a:off x="0" y="82550"/>
              <a:ext cx="6350000" cy="1312049"/>
            </a:xfrm>
            <a:custGeom>
              <a:avLst/>
              <a:gdLst/>
              <a:ahLst/>
              <a:cxnLst/>
              <a:rect l="l" t="t" r="r" b="b"/>
              <a:pathLst>
                <a:path w="6350000" h="1312049">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312049"/>
                  </a:lnTo>
                  <a:lnTo>
                    <a:pt x="6350000" y="1312049"/>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4" name="TextBox 4"/>
          <p:cNvSpPr txBox="1"/>
          <p:nvPr/>
        </p:nvSpPr>
        <p:spPr>
          <a:xfrm>
            <a:off x="1028700" y="2477053"/>
            <a:ext cx="16023520" cy="6315062"/>
          </a:xfrm>
          <a:prstGeom prst="rect">
            <a:avLst/>
          </a:prstGeom>
        </p:spPr>
        <p:txBody>
          <a:bodyPr lIns="0" tIns="0" rIns="0" bIns="0" rtlCol="0" anchor="t">
            <a:spAutoFit/>
          </a:bodyPr>
          <a:lstStyle/>
          <a:p>
            <a:pPr algn="ctr">
              <a:lnSpc>
                <a:spcPts val="4897"/>
              </a:lnSpc>
            </a:pPr>
            <a:r>
              <a:rPr lang="nl-NL" sz="4897" dirty="0">
                <a:solidFill>
                  <a:srgbClr val="FFFFFF"/>
                </a:solidFill>
                <a:latin typeface="KG Primary Penmanship"/>
                <a:ea typeface="KG Primary Penmanship"/>
                <a:cs typeface="KG Primary Penmanship"/>
                <a:sym typeface="KG Primary Penmanship"/>
              </a:rPr>
              <a:t>We gaan naar </a:t>
            </a:r>
            <a:r>
              <a:rPr lang="nl-NL" sz="4897" u="sng" dirty="0">
                <a:solidFill>
                  <a:srgbClr val="FFFFFF"/>
                </a:solidFill>
                <a:latin typeface="KG Primary Penmanship"/>
                <a:ea typeface="KG Primary Penmanship"/>
                <a:cs typeface="KG Primary Penmanship"/>
                <a:sym typeface="KG Primary Penmanship"/>
                <a:hlinkClick r:id="rId3"/>
              </a:rPr>
              <a:t>de online Fotoverkenner</a:t>
            </a:r>
            <a:endParaRPr lang="nl-NL" sz="4897" u="sng" dirty="0">
              <a:solidFill>
                <a:srgbClr val="FFFFFF"/>
              </a:solidFill>
              <a:latin typeface="KG Primary Penmanship"/>
              <a:ea typeface="KG Primary Penmanship"/>
              <a:cs typeface="KG Primary Penmanship"/>
              <a:sym typeface="KG Primary Penmanship"/>
            </a:endParaRPr>
          </a:p>
          <a:p>
            <a:pPr algn="ctr">
              <a:lnSpc>
                <a:spcPts val="4897"/>
              </a:lnSpc>
            </a:pPr>
            <a:endParaRPr lang="nl-NL" sz="4897" u="sng" dirty="0">
              <a:solidFill>
                <a:srgbClr val="FFFFFF"/>
              </a:solidFill>
              <a:latin typeface="KG Primary Penmanship"/>
              <a:ea typeface="KG Primary Penmanship"/>
              <a:cs typeface="KG Primary Penmanship"/>
              <a:sym typeface="KG Primary Penmanship"/>
              <a:hlinkClick r:id="rId4" tooltip="https://experience.arcgis.com/experience/5b111bdc643940e99562d4de71d88b26/"/>
            </a:endParaRPr>
          </a:p>
          <a:p>
            <a:pPr marL="1057424" lvl="1" indent="-528712"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Filter op school EN groep en bekijk de taalvondsten van jullie groep.</a:t>
            </a:r>
          </a:p>
          <a:p>
            <a:pPr marL="2114847" lvl="2" indent="-704949"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Kies 3 taalvondsten en noteer de nummers. </a:t>
            </a:r>
          </a:p>
          <a:p>
            <a:pPr marL="2114847" lvl="2" indent="-704949"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Bij “Beschrijf je taalvondst” onderzoek je deze taalvondsten verder door meer vragen te beantwoorden.  </a:t>
            </a:r>
          </a:p>
          <a:p>
            <a:pPr marL="2114847" lvl="2" indent="-704949"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Voor ieder van de 3 vondsten: Vul de nummer in, beantwoord de vragen en verstuur de antwoorden. </a:t>
            </a:r>
          </a:p>
          <a:p>
            <a:pPr marL="1200447" indent="-704949">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Kies jullie favoriete taalvondst van de drie uit, zodat je die straks kan delen met de klas</a:t>
            </a:r>
          </a:p>
        </p:txBody>
      </p:sp>
      <p:sp>
        <p:nvSpPr>
          <p:cNvPr id="5" name="TextBox 5"/>
          <p:cNvSpPr txBox="1"/>
          <p:nvPr/>
        </p:nvSpPr>
        <p:spPr>
          <a:xfrm>
            <a:off x="1288651" y="1046172"/>
            <a:ext cx="15710698" cy="963880"/>
          </a:xfrm>
          <a:prstGeom prst="rect">
            <a:avLst/>
          </a:prstGeom>
        </p:spPr>
        <p:txBody>
          <a:bodyPr lIns="0" tIns="0" rIns="0" bIns="0" rtlCol="0" anchor="t">
            <a:spAutoFit/>
          </a:bodyPr>
          <a:lstStyle/>
          <a:p>
            <a:pPr algn="ctr">
              <a:lnSpc>
                <a:spcPts val="7200"/>
              </a:lnSpc>
            </a:pPr>
            <a:r>
              <a:rPr lang="en-US" sz="7200">
                <a:solidFill>
                  <a:srgbClr val="F8F5F1"/>
                </a:solidFill>
                <a:latin typeface="Sensei"/>
                <a:ea typeface="Sensei"/>
                <a:cs typeface="Sensei"/>
                <a:sym typeface="Sensei"/>
              </a:rPr>
              <a:t>2. PER GROEPJE DRIE TAALVONDSTEN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8288000" cy="4020103"/>
            <a:chOff x="0" y="0"/>
            <a:chExt cx="6350000" cy="1395869"/>
          </a:xfrm>
        </p:grpSpPr>
        <p:sp>
          <p:nvSpPr>
            <p:cNvPr id="3" name="Freeform 3"/>
            <p:cNvSpPr/>
            <p:nvPr/>
          </p:nvSpPr>
          <p:spPr>
            <a:xfrm>
              <a:off x="0" y="82550"/>
              <a:ext cx="6350000" cy="1312049"/>
            </a:xfrm>
            <a:custGeom>
              <a:avLst/>
              <a:gdLst/>
              <a:ahLst/>
              <a:cxnLst/>
              <a:rect l="l" t="t" r="r" b="b"/>
              <a:pathLst>
                <a:path w="6350000" h="1312049">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312049"/>
                  </a:lnTo>
                  <a:lnTo>
                    <a:pt x="6350000" y="1312049"/>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4" name="TextBox 4"/>
          <p:cNvSpPr txBox="1"/>
          <p:nvPr/>
        </p:nvSpPr>
        <p:spPr>
          <a:xfrm>
            <a:off x="1028700" y="2477053"/>
            <a:ext cx="16023520" cy="3173176"/>
          </a:xfrm>
          <a:prstGeom prst="rect">
            <a:avLst/>
          </a:prstGeom>
        </p:spPr>
        <p:txBody>
          <a:bodyPr lIns="0" tIns="0" rIns="0" bIns="0" rtlCol="0" anchor="t">
            <a:spAutoFit/>
          </a:bodyPr>
          <a:lstStyle/>
          <a:p>
            <a:pPr algn="ctr">
              <a:lnSpc>
                <a:spcPts val="4897"/>
              </a:lnSpc>
            </a:pPr>
            <a:r>
              <a:rPr lang="nl-NL" sz="4897" dirty="0">
                <a:solidFill>
                  <a:srgbClr val="FFFFFF"/>
                </a:solidFill>
                <a:latin typeface="KG Primary Penmanship"/>
                <a:ea typeface="KG Primary Penmanship"/>
                <a:cs typeface="KG Primary Penmanship"/>
                <a:sym typeface="KG Primary Penmanship"/>
              </a:rPr>
              <a:t>We gaan naar </a:t>
            </a:r>
            <a:r>
              <a:rPr lang="nl-NL" sz="4897" u="sng" dirty="0">
                <a:solidFill>
                  <a:srgbClr val="FFFFFF"/>
                </a:solidFill>
                <a:latin typeface="KG Primary Penmanship"/>
                <a:ea typeface="KG Primary Penmanship"/>
                <a:cs typeface="KG Primary Penmanship"/>
                <a:sym typeface="KG Primary Penmanship"/>
                <a:hlinkClick r:id="rId3"/>
              </a:rPr>
              <a:t>de online Fotoverkenner</a:t>
            </a:r>
            <a:endParaRPr lang="nl-NL" sz="4897" u="sng" dirty="0">
              <a:solidFill>
                <a:srgbClr val="FFFFFF"/>
              </a:solidFill>
              <a:latin typeface="KG Primary Penmanship"/>
              <a:ea typeface="KG Primary Penmanship"/>
              <a:cs typeface="KG Primary Penmanship"/>
              <a:sym typeface="KG Primary Penmanship"/>
            </a:endParaRPr>
          </a:p>
          <a:p>
            <a:pPr algn="ctr">
              <a:lnSpc>
                <a:spcPts val="4897"/>
              </a:lnSpc>
            </a:pPr>
            <a:endParaRPr lang="nl-NL" sz="4897" u="sng" dirty="0">
              <a:solidFill>
                <a:srgbClr val="FFFFFF"/>
              </a:solidFill>
              <a:latin typeface="KG Primary Penmanship"/>
              <a:ea typeface="KG Primary Penmanship"/>
              <a:cs typeface="KG Primary Penmanship"/>
              <a:sym typeface="KG Primary Penmanship"/>
              <a:hlinkClick r:id="rId4" tooltip="https://experience.arcgis.com/experience/5b111bdc643940e99562d4de71d88b26/"/>
            </a:endParaRPr>
          </a:p>
          <a:p>
            <a:pPr marL="1057424" lvl="1" indent="-528712" algn="l">
              <a:lnSpc>
                <a:spcPts val="4897"/>
              </a:lnSpc>
              <a:buFont typeface="Arial"/>
              <a:buChar char="•"/>
            </a:pPr>
            <a:r>
              <a:rPr lang="nl-NL" sz="4897" dirty="0">
                <a:solidFill>
                  <a:srgbClr val="F68B28"/>
                </a:solidFill>
                <a:latin typeface="KG Primary Penmanship"/>
                <a:ea typeface="KG Primary Penmanship"/>
                <a:cs typeface="KG Primary Penmanship"/>
                <a:sym typeface="KG Primary Penmanship"/>
              </a:rPr>
              <a:t>Op het smartboard kunnen jullie je favoriete uitgewerkte taalvondst laten zien. Helemaal onderaan de Fotoverkenner vind je de antwoorden op de vragen die jullie hebben beantwoord. </a:t>
            </a:r>
          </a:p>
        </p:txBody>
      </p:sp>
      <p:sp>
        <p:nvSpPr>
          <p:cNvPr id="5" name="TextBox 5"/>
          <p:cNvSpPr txBox="1"/>
          <p:nvPr/>
        </p:nvSpPr>
        <p:spPr>
          <a:xfrm>
            <a:off x="1288651" y="1046172"/>
            <a:ext cx="15710698" cy="963880"/>
          </a:xfrm>
          <a:prstGeom prst="rect">
            <a:avLst/>
          </a:prstGeom>
        </p:spPr>
        <p:txBody>
          <a:bodyPr lIns="0" tIns="0" rIns="0" bIns="0" rtlCol="0" anchor="t">
            <a:spAutoFit/>
          </a:bodyPr>
          <a:lstStyle/>
          <a:p>
            <a:pPr algn="ctr">
              <a:lnSpc>
                <a:spcPts val="7200"/>
              </a:lnSpc>
            </a:pPr>
            <a:r>
              <a:rPr lang="en-US" sz="7200">
                <a:solidFill>
                  <a:srgbClr val="F8F5F1"/>
                </a:solidFill>
                <a:latin typeface="Sensei"/>
                <a:ea typeface="Sensei"/>
                <a:cs typeface="Sensei"/>
                <a:sym typeface="Sensei"/>
              </a:rPr>
              <a:t>3. DEEL JULLIE FAVORIETE TAALVONDST</a:t>
            </a:r>
          </a:p>
        </p:txBody>
      </p:sp>
      <p:sp>
        <p:nvSpPr>
          <p:cNvPr id="6" name="Freeform 6"/>
          <p:cNvSpPr/>
          <p:nvPr/>
        </p:nvSpPr>
        <p:spPr>
          <a:xfrm>
            <a:off x="-341307" y="8986737"/>
            <a:ext cx="2758725" cy="2836736"/>
          </a:xfrm>
          <a:custGeom>
            <a:avLst/>
            <a:gdLst/>
            <a:ahLst/>
            <a:cxnLst/>
            <a:rect l="l" t="t" r="r" b="b"/>
            <a:pathLst>
              <a:path w="2758725" h="2836736">
                <a:moveTo>
                  <a:pt x="0" y="0"/>
                </a:moveTo>
                <a:lnTo>
                  <a:pt x="2758725" y="0"/>
                </a:lnTo>
                <a:lnTo>
                  <a:pt x="2758725" y="2836735"/>
                </a:lnTo>
                <a:lnTo>
                  <a:pt x="0" y="28367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rot="-10800000" flipV="1">
            <a:off x="2352924" y="7791650"/>
            <a:ext cx="3802488" cy="3650389"/>
          </a:xfrm>
          <a:custGeom>
            <a:avLst/>
            <a:gdLst/>
            <a:ahLst/>
            <a:cxnLst/>
            <a:rect l="l" t="t" r="r" b="b"/>
            <a:pathLst>
              <a:path w="3802488" h="3650389">
                <a:moveTo>
                  <a:pt x="0" y="3650388"/>
                </a:moveTo>
                <a:lnTo>
                  <a:pt x="3802488" y="3650388"/>
                </a:lnTo>
                <a:lnTo>
                  <a:pt x="3802488" y="0"/>
                </a:lnTo>
                <a:lnTo>
                  <a:pt x="0" y="0"/>
                </a:lnTo>
                <a:lnTo>
                  <a:pt x="0" y="3650388"/>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8" name="Freeform 8"/>
          <p:cNvSpPr/>
          <p:nvPr/>
        </p:nvSpPr>
        <p:spPr>
          <a:xfrm rot="8645840" flipH="1" flipV="1">
            <a:off x="5798709" y="8999772"/>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9" name="Freeform 9"/>
          <p:cNvSpPr/>
          <p:nvPr/>
        </p:nvSpPr>
        <p:spPr>
          <a:xfrm flipH="1">
            <a:off x="10412922" y="8418521"/>
            <a:ext cx="3432605" cy="2780410"/>
          </a:xfrm>
          <a:custGeom>
            <a:avLst/>
            <a:gdLst/>
            <a:ahLst/>
            <a:cxnLst/>
            <a:rect l="l" t="t" r="r" b="b"/>
            <a:pathLst>
              <a:path w="3432605" h="2780410">
                <a:moveTo>
                  <a:pt x="3432605" y="0"/>
                </a:moveTo>
                <a:lnTo>
                  <a:pt x="0" y="0"/>
                </a:lnTo>
                <a:lnTo>
                  <a:pt x="0" y="2780410"/>
                </a:lnTo>
                <a:lnTo>
                  <a:pt x="3432605" y="2780410"/>
                </a:lnTo>
                <a:lnTo>
                  <a:pt x="343260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0" name="Freeform 10"/>
          <p:cNvSpPr/>
          <p:nvPr/>
        </p:nvSpPr>
        <p:spPr>
          <a:xfrm>
            <a:off x="6772499" y="7653757"/>
            <a:ext cx="3545173" cy="3545173"/>
          </a:xfrm>
          <a:custGeom>
            <a:avLst/>
            <a:gdLst/>
            <a:ahLst/>
            <a:cxnLst/>
            <a:rect l="l" t="t" r="r" b="b"/>
            <a:pathLst>
              <a:path w="3545173" h="3545173">
                <a:moveTo>
                  <a:pt x="0" y="0"/>
                </a:moveTo>
                <a:lnTo>
                  <a:pt x="3545173" y="0"/>
                </a:lnTo>
                <a:lnTo>
                  <a:pt x="3545173" y="3545174"/>
                </a:lnTo>
                <a:lnTo>
                  <a:pt x="0" y="35451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1" name="Freeform 11"/>
          <p:cNvSpPr/>
          <p:nvPr/>
        </p:nvSpPr>
        <p:spPr>
          <a:xfrm rot="-8100000">
            <a:off x="16487466" y="7316717"/>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NL"/>
          </a:p>
        </p:txBody>
      </p:sp>
      <p:sp>
        <p:nvSpPr>
          <p:cNvPr id="12" name="Freeform 12"/>
          <p:cNvSpPr/>
          <p:nvPr/>
        </p:nvSpPr>
        <p:spPr>
          <a:xfrm rot="-5400000">
            <a:off x="13821202" y="8881373"/>
            <a:ext cx="3099154" cy="3186791"/>
          </a:xfrm>
          <a:custGeom>
            <a:avLst/>
            <a:gdLst/>
            <a:ahLst/>
            <a:cxnLst/>
            <a:rect l="l" t="t" r="r" b="b"/>
            <a:pathLst>
              <a:path w="3099154" h="3186791">
                <a:moveTo>
                  <a:pt x="0" y="0"/>
                </a:moveTo>
                <a:lnTo>
                  <a:pt x="3099154" y="0"/>
                </a:lnTo>
                <a:lnTo>
                  <a:pt x="3099154" y="3186790"/>
                </a:lnTo>
                <a:lnTo>
                  <a:pt x="0" y="31867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13"/>
          <p:cNvSpPr/>
          <p:nvPr/>
        </p:nvSpPr>
        <p:spPr>
          <a:xfrm rot="-6961419" flipH="1" flipV="1">
            <a:off x="17179198" y="9751156"/>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4" name="Freeform 14"/>
          <p:cNvSpPr/>
          <p:nvPr/>
        </p:nvSpPr>
        <p:spPr>
          <a:xfrm rot="2974728" flipH="1" flipV="1">
            <a:off x="486236" y="7883319"/>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75218" y="3033106"/>
            <a:ext cx="3975100" cy="3975100"/>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EFB52A"/>
            </a:solidFill>
          </p:spPr>
          <p:txBody>
            <a:bodyPr/>
            <a:lstStyle/>
            <a:p>
              <a:endParaRPr lang="nl-NL"/>
            </a:p>
          </p:txBody>
        </p:sp>
      </p:grpSp>
      <p:grpSp>
        <p:nvGrpSpPr>
          <p:cNvPr id="4" name="Group 4"/>
          <p:cNvGrpSpPr>
            <a:grpSpLocks noChangeAspect="1"/>
          </p:cNvGrpSpPr>
          <p:nvPr/>
        </p:nvGrpSpPr>
        <p:grpSpPr>
          <a:xfrm>
            <a:off x="6783818" y="3157841"/>
            <a:ext cx="3975100" cy="3975100"/>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EFB52A"/>
            </a:solidFill>
          </p:spPr>
          <p:txBody>
            <a:bodyPr/>
            <a:lstStyle/>
            <a:p>
              <a:endParaRPr lang="nl-NL"/>
            </a:p>
          </p:txBody>
        </p:sp>
      </p:grpSp>
      <p:grpSp>
        <p:nvGrpSpPr>
          <p:cNvPr id="6" name="Group 6"/>
          <p:cNvGrpSpPr/>
          <p:nvPr/>
        </p:nvGrpSpPr>
        <p:grpSpPr>
          <a:xfrm>
            <a:off x="0" y="5986698"/>
            <a:ext cx="24244497" cy="6392280"/>
            <a:chOff x="0" y="0"/>
            <a:chExt cx="6350000" cy="1674235"/>
          </a:xfrm>
        </p:grpSpPr>
        <p:sp>
          <p:nvSpPr>
            <p:cNvPr id="7" name="Freeform 7"/>
            <p:cNvSpPr/>
            <p:nvPr/>
          </p:nvSpPr>
          <p:spPr>
            <a:xfrm>
              <a:off x="0" y="82550"/>
              <a:ext cx="6350000" cy="1590415"/>
            </a:xfrm>
            <a:custGeom>
              <a:avLst/>
              <a:gdLst/>
              <a:ahLst/>
              <a:cxnLst/>
              <a:rect l="l" t="t" r="r" b="b"/>
              <a:pathLst>
                <a:path w="6350000" h="1590415">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590415"/>
                  </a:lnTo>
                  <a:lnTo>
                    <a:pt x="6350000" y="1590415"/>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grpSp>
        <p:nvGrpSpPr>
          <p:cNvPr id="8" name="Group 8"/>
          <p:cNvGrpSpPr>
            <a:grpSpLocks noChangeAspect="1"/>
          </p:cNvGrpSpPr>
          <p:nvPr/>
        </p:nvGrpSpPr>
        <p:grpSpPr>
          <a:xfrm>
            <a:off x="1907018" y="2798156"/>
            <a:ext cx="4210050" cy="4210050"/>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3"/>
              <a:stretch>
                <a:fillRect t="-21734" b="-21734"/>
              </a:stretch>
            </a:blipFill>
          </p:spPr>
          <p:txBody>
            <a:bodyPr/>
            <a:lstStyle/>
            <a:p>
              <a:endParaRPr lang="nl-NL"/>
            </a:p>
          </p:txBody>
        </p:sp>
      </p:grpSp>
      <p:grpSp>
        <p:nvGrpSpPr>
          <p:cNvPr id="10" name="Group 10"/>
          <p:cNvGrpSpPr>
            <a:grpSpLocks noChangeAspect="1"/>
          </p:cNvGrpSpPr>
          <p:nvPr/>
        </p:nvGrpSpPr>
        <p:grpSpPr>
          <a:xfrm>
            <a:off x="7291818" y="3033106"/>
            <a:ext cx="4210050" cy="4052210"/>
            <a:chOff x="30480" y="591820"/>
            <a:chExt cx="12736830" cy="12259310"/>
          </a:xfrm>
        </p:grpSpPr>
        <p:sp>
          <p:nvSpPr>
            <p:cNvPr id="11" name="Freeform 11"/>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4"/>
              <a:stretch>
                <a:fillRect l="-243" t="-12751" r="243" b="-23315"/>
              </a:stretch>
            </a:blipFill>
          </p:spPr>
          <p:txBody>
            <a:bodyPr/>
            <a:lstStyle/>
            <a:p>
              <a:endParaRPr lang="nl-NL"/>
            </a:p>
          </p:txBody>
        </p:sp>
      </p:grpSp>
      <p:sp>
        <p:nvSpPr>
          <p:cNvPr id="12" name="AutoShape 12"/>
          <p:cNvSpPr/>
          <p:nvPr/>
        </p:nvSpPr>
        <p:spPr>
          <a:xfrm>
            <a:off x="1475218" y="8903755"/>
            <a:ext cx="4644164" cy="0"/>
          </a:xfrm>
          <a:prstGeom prst="line">
            <a:avLst/>
          </a:prstGeom>
          <a:ln w="28575" cap="rnd">
            <a:solidFill>
              <a:srgbClr val="F8F5F1"/>
            </a:solidFill>
            <a:prstDash val="solid"/>
            <a:headEnd type="none" w="sm" len="sm"/>
            <a:tailEnd type="none" w="sm" len="sm"/>
          </a:ln>
        </p:spPr>
        <p:txBody>
          <a:bodyPr/>
          <a:lstStyle/>
          <a:p>
            <a:endParaRPr lang="nl-NL"/>
          </a:p>
        </p:txBody>
      </p:sp>
      <p:sp>
        <p:nvSpPr>
          <p:cNvPr id="13" name="AutoShape 13"/>
          <p:cNvSpPr/>
          <p:nvPr/>
        </p:nvSpPr>
        <p:spPr>
          <a:xfrm>
            <a:off x="6820761" y="8903755"/>
            <a:ext cx="4644164" cy="0"/>
          </a:xfrm>
          <a:prstGeom prst="line">
            <a:avLst/>
          </a:prstGeom>
          <a:ln w="28575" cap="rnd">
            <a:solidFill>
              <a:srgbClr val="F8F5F1"/>
            </a:solidFill>
            <a:prstDash val="solid"/>
            <a:headEnd type="none" w="sm" len="sm"/>
            <a:tailEnd type="none" w="sm" len="sm"/>
          </a:ln>
        </p:spPr>
        <p:txBody>
          <a:bodyPr/>
          <a:lstStyle/>
          <a:p>
            <a:endParaRPr lang="nl-NL"/>
          </a:p>
        </p:txBody>
      </p:sp>
      <p:sp>
        <p:nvSpPr>
          <p:cNvPr id="14" name="TextBox 14"/>
          <p:cNvSpPr txBox="1"/>
          <p:nvPr/>
        </p:nvSpPr>
        <p:spPr>
          <a:xfrm>
            <a:off x="1475218" y="7761210"/>
            <a:ext cx="4641850" cy="1106805"/>
          </a:xfrm>
          <a:prstGeom prst="rect">
            <a:avLst/>
          </a:prstGeom>
        </p:spPr>
        <p:txBody>
          <a:bodyPr lIns="0" tIns="0" rIns="0" bIns="0" rtlCol="0" anchor="t">
            <a:spAutoFit/>
          </a:bodyPr>
          <a:lstStyle/>
          <a:p>
            <a:pPr algn="ctr">
              <a:lnSpc>
                <a:spcPts val="4200"/>
              </a:lnSpc>
            </a:pPr>
            <a:r>
              <a:rPr lang="en-US" sz="4200">
                <a:solidFill>
                  <a:srgbClr val="F8F5F1"/>
                </a:solidFill>
                <a:latin typeface="KG Primary Penmanship"/>
                <a:ea typeface="KG Primary Penmanship"/>
                <a:cs typeface="KG Primary Penmanship"/>
                <a:sym typeface="KG Primary Penmanship"/>
              </a:rPr>
              <a:t> Dr. Eva Knopp</a:t>
            </a:r>
          </a:p>
          <a:p>
            <a:pPr algn="ctr">
              <a:lnSpc>
                <a:spcPts val="4200"/>
              </a:lnSpc>
            </a:pPr>
            <a:r>
              <a:rPr lang="en-US" sz="4200">
                <a:solidFill>
                  <a:srgbClr val="F8F5F1"/>
                </a:solidFill>
                <a:latin typeface="KG Primary Penmanship"/>
                <a:ea typeface="KG Primary Penmanship"/>
                <a:cs typeface="KG Primary Penmanship"/>
                <a:sym typeface="KG Primary Penmanship"/>
              </a:rPr>
              <a:t>Radboud Universiteit</a:t>
            </a:r>
          </a:p>
        </p:txBody>
      </p:sp>
      <p:sp>
        <p:nvSpPr>
          <p:cNvPr id="15" name="Freeform 15"/>
          <p:cNvSpPr/>
          <p:nvPr/>
        </p:nvSpPr>
        <p:spPr>
          <a:xfrm flipH="1">
            <a:off x="16596622" y="7438162"/>
            <a:ext cx="2928122" cy="3010923"/>
          </a:xfrm>
          <a:custGeom>
            <a:avLst/>
            <a:gdLst/>
            <a:ahLst/>
            <a:cxnLst/>
            <a:rect l="l" t="t" r="r" b="b"/>
            <a:pathLst>
              <a:path w="2928122" h="3010923">
                <a:moveTo>
                  <a:pt x="2928122" y="0"/>
                </a:moveTo>
                <a:lnTo>
                  <a:pt x="0" y="0"/>
                </a:lnTo>
                <a:lnTo>
                  <a:pt x="0" y="3010923"/>
                </a:lnTo>
                <a:lnTo>
                  <a:pt x="2928122" y="3010923"/>
                </a:lnTo>
                <a:lnTo>
                  <a:pt x="292812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6" name="Freeform 16"/>
          <p:cNvSpPr/>
          <p:nvPr/>
        </p:nvSpPr>
        <p:spPr>
          <a:xfrm rot="5400000">
            <a:off x="-2146445" y="8249183"/>
            <a:ext cx="3802488" cy="3650389"/>
          </a:xfrm>
          <a:custGeom>
            <a:avLst/>
            <a:gdLst/>
            <a:ahLst/>
            <a:cxnLst/>
            <a:rect l="l" t="t" r="r" b="b"/>
            <a:pathLst>
              <a:path w="3802488" h="3650389">
                <a:moveTo>
                  <a:pt x="0" y="0"/>
                </a:moveTo>
                <a:lnTo>
                  <a:pt x="3802488" y="0"/>
                </a:lnTo>
                <a:lnTo>
                  <a:pt x="3802488" y="3650389"/>
                </a:lnTo>
                <a:lnTo>
                  <a:pt x="0" y="36503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8" name="TextBox 18"/>
          <p:cNvSpPr txBox="1"/>
          <p:nvPr/>
        </p:nvSpPr>
        <p:spPr>
          <a:xfrm>
            <a:off x="3630480" y="9324975"/>
            <a:ext cx="5345543" cy="481938"/>
          </a:xfrm>
          <a:prstGeom prst="rect">
            <a:avLst/>
          </a:prstGeom>
        </p:spPr>
        <p:txBody>
          <a:bodyPr lIns="0" tIns="0" rIns="0" bIns="0" rtlCol="0" anchor="t">
            <a:spAutoFit/>
          </a:bodyPr>
          <a:lstStyle/>
          <a:p>
            <a:pPr algn="ctr">
              <a:lnSpc>
                <a:spcPts val="3600"/>
              </a:lnSpc>
            </a:pPr>
            <a:r>
              <a:rPr lang="en-US" sz="3600">
                <a:solidFill>
                  <a:srgbClr val="F8F5F1"/>
                </a:solidFill>
                <a:latin typeface="Sensei"/>
                <a:ea typeface="Sensei"/>
                <a:cs typeface="Sensei"/>
                <a:sym typeface="Sensei"/>
              </a:rPr>
              <a:t>TAALWETENSCHAPPERS</a:t>
            </a:r>
          </a:p>
        </p:txBody>
      </p:sp>
      <p:sp>
        <p:nvSpPr>
          <p:cNvPr id="19" name="TextBox 19"/>
          <p:cNvSpPr txBox="1"/>
          <p:nvPr/>
        </p:nvSpPr>
        <p:spPr>
          <a:xfrm>
            <a:off x="-1181395" y="1126593"/>
            <a:ext cx="15337564" cy="1079500"/>
          </a:xfrm>
          <a:prstGeom prst="rect">
            <a:avLst/>
          </a:prstGeom>
        </p:spPr>
        <p:txBody>
          <a:bodyPr lIns="0" tIns="0" rIns="0" bIns="0" rtlCol="0" anchor="t">
            <a:spAutoFit/>
          </a:bodyPr>
          <a:lstStyle/>
          <a:p>
            <a:pPr algn="ctr">
              <a:lnSpc>
                <a:spcPts val="8000"/>
              </a:lnSpc>
            </a:pPr>
            <a:r>
              <a:rPr lang="en-US" sz="8000">
                <a:solidFill>
                  <a:srgbClr val="F68B28"/>
                </a:solidFill>
                <a:latin typeface="Sensei"/>
                <a:ea typeface="Sensei"/>
                <a:cs typeface="Sensei"/>
                <a:sym typeface="Sensei"/>
              </a:rPr>
              <a:t>DE WETENSCHAPPERS</a:t>
            </a:r>
          </a:p>
        </p:txBody>
      </p:sp>
      <p:sp>
        <p:nvSpPr>
          <p:cNvPr id="20" name="TextBox 20"/>
          <p:cNvSpPr txBox="1"/>
          <p:nvPr/>
        </p:nvSpPr>
        <p:spPr>
          <a:xfrm>
            <a:off x="6820761" y="7761210"/>
            <a:ext cx="4641850" cy="1106805"/>
          </a:xfrm>
          <a:prstGeom prst="rect">
            <a:avLst/>
          </a:prstGeom>
        </p:spPr>
        <p:txBody>
          <a:bodyPr lIns="0" tIns="0" rIns="0" bIns="0" rtlCol="0" anchor="t">
            <a:spAutoFit/>
          </a:bodyPr>
          <a:lstStyle/>
          <a:p>
            <a:pPr algn="ctr">
              <a:lnSpc>
                <a:spcPts val="4200"/>
              </a:lnSpc>
            </a:pPr>
            <a:r>
              <a:rPr lang="en-US" sz="4200">
                <a:solidFill>
                  <a:srgbClr val="F8F5F1"/>
                </a:solidFill>
                <a:latin typeface="KG Primary Penmanship"/>
                <a:ea typeface="KG Primary Penmanship"/>
                <a:cs typeface="KG Primary Penmanship"/>
                <a:sym typeface="KG Primary Penmanship"/>
              </a:rPr>
              <a:t>Dr. Max Spotti</a:t>
            </a:r>
          </a:p>
          <a:p>
            <a:pPr algn="ctr">
              <a:lnSpc>
                <a:spcPts val="4200"/>
              </a:lnSpc>
            </a:pPr>
            <a:r>
              <a:rPr lang="en-US" sz="4200">
                <a:solidFill>
                  <a:srgbClr val="F8F5F1"/>
                </a:solidFill>
                <a:latin typeface="KG Primary Penmanship"/>
                <a:ea typeface="KG Primary Penmanship"/>
                <a:cs typeface="KG Primary Penmanship"/>
                <a:sym typeface="KG Primary Penmanship"/>
              </a:rPr>
              <a:t>Tilburg University</a:t>
            </a:r>
          </a:p>
        </p:txBody>
      </p:sp>
      <p:sp>
        <p:nvSpPr>
          <p:cNvPr id="21" name="TextBox 21"/>
          <p:cNvSpPr txBox="1"/>
          <p:nvPr/>
        </p:nvSpPr>
        <p:spPr>
          <a:xfrm>
            <a:off x="13340193" y="2538399"/>
            <a:ext cx="3799354" cy="1564467"/>
          </a:xfrm>
          <a:prstGeom prst="rect">
            <a:avLst/>
          </a:prstGeom>
        </p:spPr>
        <p:txBody>
          <a:bodyPr lIns="0" tIns="0" rIns="0" bIns="0" rtlCol="0" anchor="t">
            <a:spAutoFit/>
          </a:bodyPr>
          <a:lstStyle/>
          <a:p>
            <a:pPr algn="ctr">
              <a:lnSpc>
                <a:spcPts val="3999"/>
              </a:lnSpc>
            </a:pPr>
            <a:r>
              <a:rPr lang="nl-NL" sz="3999" dirty="0">
                <a:solidFill>
                  <a:srgbClr val="000000"/>
                </a:solidFill>
                <a:latin typeface="KG Primary Penmanship"/>
                <a:ea typeface="KG Primary Penmanship"/>
                <a:cs typeface="KG Primary Penmanship"/>
                <a:sym typeface="KG Primary Penmanship"/>
              </a:rPr>
              <a:t>Helpen jullie mee met ons onderzoek naar talen in Nederland?</a:t>
            </a:r>
          </a:p>
        </p:txBody>
      </p:sp>
      <p:sp>
        <p:nvSpPr>
          <p:cNvPr id="22" name="Freeform 17">
            <a:extLst>
              <a:ext uri="{FF2B5EF4-FFF2-40B4-BE49-F238E27FC236}">
                <a16:creationId xmlns:a16="http://schemas.microsoft.com/office/drawing/2014/main" id="{AA04090A-514E-6D97-F5FA-C1CA9C2F8FF9}"/>
              </a:ext>
            </a:extLst>
          </p:cNvPr>
          <p:cNvSpPr/>
          <p:nvPr/>
        </p:nvSpPr>
        <p:spPr>
          <a:xfrm>
            <a:off x="12825843" y="1752068"/>
            <a:ext cx="5080000" cy="4114800"/>
          </a:xfrm>
          <a:custGeom>
            <a:avLst/>
            <a:gdLst/>
            <a:ahLst/>
            <a:cxnLst/>
            <a:rect l="l" t="t" r="r" b="b"/>
            <a:pathLst>
              <a:path w="5080000" h="4114800">
                <a:moveTo>
                  <a:pt x="0" y="0"/>
                </a:moveTo>
                <a:lnTo>
                  <a:pt x="5080000" y="0"/>
                </a:lnTo>
                <a:lnTo>
                  <a:pt x="50800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15312" y="715312"/>
            <a:ext cx="10287000" cy="8856377"/>
            <a:chOff x="0" y="0"/>
            <a:chExt cx="6350000" cy="5466899"/>
          </a:xfrm>
        </p:grpSpPr>
        <p:sp>
          <p:nvSpPr>
            <p:cNvPr id="3" name="Freeform 3"/>
            <p:cNvSpPr/>
            <p:nvPr/>
          </p:nvSpPr>
          <p:spPr>
            <a:xfrm>
              <a:off x="0" y="82550"/>
              <a:ext cx="6350000" cy="5383079"/>
            </a:xfrm>
            <a:custGeom>
              <a:avLst/>
              <a:gdLst/>
              <a:ahLst/>
              <a:cxnLst/>
              <a:rect l="l" t="t" r="r" b="b"/>
              <a:pathLst>
                <a:path w="6350000" h="5383079">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5383079"/>
                  </a:lnTo>
                  <a:lnTo>
                    <a:pt x="6350000" y="5383079"/>
                  </a:lnTo>
                  <a:lnTo>
                    <a:pt x="6350000" y="0"/>
                  </a:lnTo>
                  <a:cubicBezTo>
                    <a:pt x="6111240" y="0"/>
                    <a:pt x="5981700" y="82550"/>
                    <a:pt x="5877560" y="149860"/>
                  </a:cubicBezTo>
                  <a:close/>
                </a:path>
              </a:pathLst>
            </a:custGeom>
            <a:solidFill>
              <a:srgbClr val="FF8F3E">
                <a:alpha val="80000"/>
              </a:srgbClr>
            </a:solidFill>
          </p:spPr>
          <p:txBody>
            <a:bodyPr/>
            <a:lstStyle/>
            <a:p>
              <a:endParaRPr lang="nl-NL"/>
            </a:p>
          </p:txBody>
        </p:sp>
      </p:grpSp>
      <p:sp>
        <p:nvSpPr>
          <p:cNvPr id="4" name="TextBox 4"/>
          <p:cNvSpPr txBox="1"/>
          <p:nvPr/>
        </p:nvSpPr>
        <p:spPr>
          <a:xfrm>
            <a:off x="1443385" y="917837"/>
            <a:ext cx="6400738" cy="1045899"/>
          </a:xfrm>
          <a:prstGeom prst="rect">
            <a:avLst/>
          </a:prstGeom>
        </p:spPr>
        <p:txBody>
          <a:bodyPr lIns="0" tIns="0" rIns="0" bIns="0" rtlCol="0" anchor="t">
            <a:spAutoFit/>
          </a:bodyPr>
          <a:lstStyle/>
          <a:p>
            <a:pPr algn="l">
              <a:lnSpc>
                <a:spcPts val="7800"/>
              </a:lnSpc>
            </a:pPr>
            <a:r>
              <a:rPr lang="en-US" sz="7800">
                <a:solidFill>
                  <a:srgbClr val="F8F5F1"/>
                </a:solidFill>
                <a:latin typeface="Sensei"/>
                <a:ea typeface="Sensei"/>
                <a:cs typeface="Sensei"/>
                <a:sym typeface="Sensei"/>
              </a:rPr>
              <a:t>SAMENVATTING</a:t>
            </a:r>
          </a:p>
        </p:txBody>
      </p:sp>
      <p:sp>
        <p:nvSpPr>
          <p:cNvPr id="5" name="TextBox 5"/>
          <p:cNvSpPr txBox="1"/>
          <p:nvPr/>
        </p:nvSpPr>
        <p:spPr>
          <a:xfrm>
            <a:off x="8459585" y="2080336"/>
            <a:ext cx="7925119" cy="6801862"/>
          </a:xfrm>
          <a:prstGeom prst="rect">
            <a:avLst/>
          </a:prstGeom>
        </p:spPr>
        <p:txBody>
          <a:bodyPr wrap="square" lIns="0" tIns="0" rIns="0" bIns="0" rtlCol="0" anchor="t">
            <a:spAutoFit/>
          </a:bodyPr>
          <a:lstStyle/>
          <a:p>
            <a:pPr marL="518160" lvl="1" algn="l">
              <a:lnSpc>
                <a:spcPts val="4800"/>
              </a:lnSpc>
            </a:pPr>
            <a:endParaRPr lang="nl-NL" sz="4800" dirty="0">
              <a:solidFill>
                <a:srgbClr val="F68B28"/>
              </a:solidFill>
              <a:latin typeface="KG Primary Penmanship"/>
              <a:ea typeface="KG Primary Penmanship"/>
              <a:cs typeface="KG Primary Penmanship"/>
              <a:sym typeface="KG Primary Penmanship"/>
            </a:endParaRPr>
          </a:p>
          <a:p>
            <a:pPr marL="1036320" lvl="1" indent="-518160" algn="l">
              <a:lnSpc>
                <a:spcPts val="4800"/>
              </a:lnSpc>
              <a:buFont typeface="Arial"/>
              <a:buChar char="•"/>
            </a:pPr>
            <a:r>
              <a:rPr lang="nl-NL" sz="4800" dirty="0">
                <a:solidFill>
                  <a:srgbClr val="F68B28"/>
                </a:solidFill>
                <a:latin typeface="KG Primary Penmanship"/>
                <a:ea typeface="KG Primary Penmanship"/>
                <a:cs typeface="KG Primary Penmanship"/>
                <a:sym typeface="KG Primary Penmanship"/>
              </a:rPr>
              <a:t>Wat hebben jullie uitgevonden over de taallandschap van onze buurt? </a:t>
            </a:r>
          </a:p>
          <a:p>
            <a:pPr marL="1036320" lvl="1" indent="-518160" algn="l">
              <a:lnSpc>
                <a:spcPts val="4800"/>
              </a:lnSpc>
              <a:buFont typeface="Arial"/>
              <a:buChar char="•"/>
            </a:pPr>
            <a:r>
              <a:rPr lang="nl-NL" sz="4800" dirty="0">
                <a:solidFill>
                  <a:srgbClr val="F68B28"/>
                </a:solidFill>
                <a:latin typeface="KG Primary Penmanship"/>
                <a:ea typeface="KG Primary Penmanship"/>
                <a:cs typeface="KG Primary Penmanship"/>
                <a:sym typeface="KG Primary Penmanship"/>
              </a:rPr>
              <a:t>Herkenden jullie de talen? </a:t>
            </a:r>
          </a:p>
          <a:p>
            <a:pPr marL="1036320" lvl="1" indent="-518160" algn="l">
              <a:lnSpc>
                <a:spcPts val="4800"/>
              </a:lnSpc>
              <a:buFont typeface="Arial"/>
              <a:buChar char="•"/>
            </a:pPr>
            <a:r>
              <a:rPr lang="nl-NL" sz="4800" dirty="0">
                <a:solidFill>
                  <a:srgbClr val="F68B28"/>
                </a:solidFill>
                <a:latin typeface="KG Primary Penmanship"/>
                <a:ea typeface="KG Primary Penmanship"/>
                <a:cs typeface="KG Primary Penmanship"/>
                <a:sym typeface="KG Primary Penmanship"/>
              </a:rPr>
              <a:t>Kennen jullie mensen die deze talen spreken?</a:t>
            </a:r>
          </a:p>
          <a:p>
            <a:pPr marL="1036320" lvl="1" indent="-518160" algn="l">
              <a:lnSpc>
                <a:spcPts val="4800"/>
              </a:lnSpc>
              <a:buFont typeface="Arial"/>
              <a:buChar char="•"/>
            </a:pPr>
            <a:r>
              <a:rPr lang="nl-NL" sz="4800" dirty="0">
                <a:solidFill>
                  <a:srgbClr val="F68B28"/>
                </a:solidFill>
                <a:latin typeface="KG Primary Penmanship"/>
                <a:ea typeface="KG Primary Penmanship"/>
                <a:cs typeface="KG Primary Penmanship"/>
                <a:sym typeface="KG Primary Penmanship"/>
              </a:rPr>
              <a:t>En wat zegt dit over de mensen die hier leven? </a:t>
            </a:r>
          </a:p>
          <a:p>
            <a:pPr marL="1036320" lvl="1" indent="-518160" algn="l">
              <a:lnSpc>
                <a:spcPts val="4800"/>
              </a:lnSpc>
              <a:buFont typeface="Arial"/>
              <a:buChar char="•"/>
            </a:pPr>
            <a:r>
              <a:rPr lang="nl-NL" sz="4800" dirty="0">
                <a:solidFill>
                  <a:srgbClr val="F68B28"/>
                </a:solidFill>
                <a:latin typeface="KG Primary Penmanship"/>
                <a:ea typeface="KG Primary Penmanship"/>
                <a:cs typeface="KG Primary Penmanship"/>
                <a:sym typeface="KG Primary Penmanship"/>
              </a:rPr>
              <a:t>Verwacht je dat dit op andere scholen anders is? </a:t>
            </a:r>
          </a:p>
        </p:txBody>
      </p:sp>
      <p:sp>
        <p:nvSpPr>
          <p:cNvPr id="6" name="Freeform 6"/>
          <p:cNvSpPr/>
          <p:nvPr/>
        </p:nvSpPr>
        <p:spPr>
          <a:xfrm flipH="1">
            <a:off x="16384704" y="-213449"/>
            <a:ext cx="3545173" cy="3545173"/>
          </a:xfrm>
          <a:custGeom>
            <a:avLst/>
            <a:gdLst/>
            <a:ahLst/>
            <a:cxnLst/>
            <a:rect l="l" t="t" r="r" b="b"/>
            <a:pathLst>
              <a:path w="3545173" h="3545173">
                <a:moveTo>
                  <a:pt x="3545174" y="0"/>
                </a:moveTo>
                <a:lnTo>
                  <a:pt x="0" y="0"/>
                </a:lnTo>
                <a:lnTo>
                  <a:pt x="0" y="3545173"/>
                </a:lnTo>
                <a:lnTo>
                  <a:pt x="3545174" y="3545173"/>
                </a:lnTo>
                <a:lnTo>
                  <a:pt x="354517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rot="5400000" flipH="1" flipV="1">
            <a:off x="16384704" y="3370913"/>
            <a:ext cx="3545173" cy="3545173"/>
          </a:xfrm>
          <a:custGeom>
            <a:avLst/>
            <a:gdLst/>
            <a:ahLst/>
            <a:cxnLst/>
            <a:rect l="l" t="t" r="r" b="b"/>
            <a:pathLst>
              <a:path w="3545173" h="3545173">
                <a:moveTo>
                  <a:pt x="3545174" y="3545174"/>
                </a:moveTo>
                <a:lnTo>
                  <a:pt x="0" y="3545174"/>
                </a:lnTo>
                <a:lnTo>
                  <a:pt x="0" y="0"/>
                </a:lnTo>
                <a:lnTo>
                  <a:pt x="3545174" y="0"/>
                </a:lnTo>
                <a:lnTo>
                  <a:pt x="3545174" y="354517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flipH="1" flipV="1">
            <a:off x="16384704" y="6916087"/>
            <a:ext cx="3545173" cy="3545173"/>
          </a:xfrm>
          <a:custGeom>
            <a:avLst/>
            <a:gdLst/>
            <a:ahLst/>
            <a:cxnLst/>
            <a:rect l="l" t="t" r="r" b="b"/>
            <a:pathLst>
              <a:path w="3545173" h="3545173">
                <a:moveTo>
                  <a:pt x="3545174" y="3545173"/>
                </a:moveTo>
                <a:lnTo>
                  <a:pt x="0" y="3545173"/>
                </a:lnTo>
                <a:lnTo>
                  <a:pt x="0" y="0"/>
                </a:lnTo>
                <a:lnTo>
                  <a:pt x="3545174" y="0"/>
                </a:lnTo>
                <a:lnTo>
                  <a:pt x="3545174" y="354517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pic>
        <p:nvPicPr>
          <p:cNvPr id="10" name="Picture 9">
            <a:extLst>
              <a:ext uri="{FF2B5EF4-FFF2-40B4-BE49-F238E27FC236}">
                <a16:creationId xmlns:a16="http://schemas.microsoft.com/office/drawing/2014/main" id="{CDB0068B-CDD7-1AA3-B6B3-72D55B6B057A}"/>
              </a:ext>
            </a:extLst>
          </p:cNvPr>
          <p:cNvPicPr>
            <a:picLocks noChangeAspect="1"/>
          </p:cNvPicPr>
          <p:nvPr/>
        </p:nvPicPr>
        <p:blipFill>
          <a:blip r:embed="rId9"/>
          <a:stretch>
            <a:fillRect/>
          </a:stretch>
        </p:blipFill>
        <p:spPr>
          <a:xfrm>
            <a:off x="1752600" y="2951382"/>
            <a:ext cx="5105978" cy="5281614"/>
          </a:xfrm>
          <a:prstGeom prst="rect">
            <a:avLst/>
          </a:prstGeom>
        </p:spPr>
      </p:pic>
      <p:sp>
        <p:nvSpPr>
          <p:cNvPr id="11" name="Freeform 9">
            <a:extLst>
              <a:ext uri="{FF2B5EF4-FFF2-40B4-BE49-F238E27FC236}">
                <a16:creationId xmlns:a16="http://schemas.microsoft.com/office/drawing/2014/main" id="{9E2B8854-C9E2-A806-53F5-D2F29B213E70}"/>
              </a:ext>
            </a:extLst>
          </p:cNvPr>
          <p:cNvSpPr/>
          <p:nvPr/>
        </p:nvSpPr>
        <p:spPr>
          <a:xfrm>
            <a:off x="1143000" y="2080336"/>
            <a:ext cx="3962400" cy="2581154"/>
          </a:xfrm>
          <a:custGeom>
            <a:avLst/>
            <a:gdLst/>
            <a:ahLst/>
            <a:cxnLst/>
            <a:rect l="l" t="t" r="r" b="b"/>
            <a:pathLst>
              <a:path w="5052310" h="2891714">
                <a:moveTo>
                  <a:pt x="0" y="0"/>
                </a:moveTo>
                <a:lnTo>
                  <a:pt x="5052310" y="0"/>
                </a:lnTo>
                <a:lnTo>
                  <a:pt x="5052310" y="2891714"/>
                </a:lnTo>
                <a:lnTo>
                  <a:pt x="0" y="2891714"/>
                </a:lnTo>
                <a:lnTo>
                  <a:pt x="0" y="0"/>
                </a:lnTo>
                <a:close/>
              </a:path>
            </a:pathLst>
          </a:custGeom>
          <a:blipFill>
            <a:blip r:embed="rId10"/>
            <a:stretch>
              <a:fillRect b="-24302"/>
            </a:stretch>
          </a:blipFill>
        </p:spPr>
        <p:txBody>
          <a:bodyPr/>
          <a:lstStyle/>
          <a:p>
            <a:endParaRPr lang="nl-NL"/>
          </a:p>
        </p:txBody>
      </p:sp>
      <p:pic>
        <p:nvPicPr>
          <p:cNvPr id="13" name="Picture 12" descr="A blue and white building with a sign on the front&#10;&#10;Description automatically generated">
            <a:extLst>
              <a:ext uri="{FF2B5EF4-FFF2-40B4-BE49-F238E27FC236}">
                <a16:creationId xmlns:a16="http://schemas.microsoft.com/office/drawing/2014/main" id="{2B9232C1-60F7-382B-5026-B49EC3D782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4482493" y="6502004"/>
            <a:ext cx="3755707" cy="21125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0"/>
            <a:ext cx="18288000" cy="4020103"/>
            <a:chOff x="0" y="0"/>
            <a:chExt cx="6350000" cy="1395869"/>
          </a:xfrm>
        </p:grpSpPr>
        <p:sp>
          <p:nvSpPr>
            <p:cNvPr id="3" name="Freeform 3"/>
            <p:cNvSpPr/>
            <p:nvPr/>
          </p:nvSpPr>
          <p:spPr>
            <a:xfrm>
              <a:off x="0" y="82550"/>
              <a:ext cx="6350000" cy="1312049"/>
            </a:xfrm>
            <a:custGeom>
              <a:avLst/>
              <a:gdLst/>
              <a:ahLst/>
              <a:cxnLst/>
              <a:rect l="l" t="t" r="r" b="b"/>
              <a:pathLst>
                <a:path w="6350000" h="1312049">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312049"/>
                  </a:lnTo>
                  <a:lnTo>
                    <a:pt x="6350000" y="1312049"/>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4" name="TextBox 4"/>
          <p:cNvSpPr txBox="1"/>
          <p:nvPr/>
        </p:nvSpPr>
        <p:spPr>
          <a:xfrm>
            <a:off x="2162424" y="4479786"/>
            <a:ext cx="13963153" cy="3693795"/>
          </a:xfrm>
          <a:prstGeom prst="rect">
            <a:avLst/>
          </a:prstGeom>
        </p:spPr>
        <p:txBody>
          <a:bodyPr lIns="0" tIns="0" rIns="0" bIns="0" rtlCol="0" anchor="t">
            <a:spAutoFit/>
          </a:bodyPr>
          <a:lstStyle/>
          <a:p>
            <a:pPr algn="ctr">
              <a:lnSpc>
                <a:spcPts val="4800"/>
              </a:lnSpc>
            </a:pPr>
            <a:r>
              <a:rPr lang="nl-NL" sz="4800" dirty="0">
                <a:solidFill>
                  <a:srgbClr val="F68B28"/>
                </a:solidFill>
                <a:latin typeface="KG Primary Penmanship"/>
                <a:ea typeface="KG Primary Penmanship"/>
                <a:cs typeface="KG Primary Penmanship"/>
                <a:sym typeface="KG Primary Penmanship"/>
              </a:rPr>
              <a:t>We doen de Challenge met de hele klas, </a:t>
            </a:r>
          </a:p>
          <a:p>
            <a:pPr algn="ctr">
              <a:lnSpc>
                <a:spcPts val="4800"/>
              </a:lnSpc>
            </a:pPr>
            <a:r>
              <a:rPr lang="nl-NL" sz="4800" dirty="0">
                <a:solidFill>
                  <a:srgbClr val="F68B28"/>
                </a:solidFill>
                <a:latin typeface="KG Primary Penmanship"/>
                <a:ea typeface="KG Primary Penmanship"/>
                <a:cs typeface="KG Primary Penmanship"/>
                <a:sym typeface="KG Primary Penmanship"/>
              </a:rPr>
              <a:t>én </a:t>
            </a:r>
          </a:p>
          <a:p>
            <a:pPr algn="ctr">
              <a:lnSpc>
                <a:spcPts val="4800"/>
              </a:lnSpc>
            </a:pPr>
            <a:r>
              <a:rPr lang="nl-NL" sz="4800" dirty="0">
                <a:solidFill>
                  <a:srgbClr val="F68B28"/>
                </a:solidFill>
                <a:latin typeface="KG Primary Penmanship"/>
                <a:ea typeface="KG Primary Penmanship"/>
                <a:cs typeface="KG Primary Penmanship"/>
                <a:sym typeface="KG Primary Penmanship"/>
              </a:rPr>
              <a:t>laten zien aan de rest van de Nederlandse scholen </a:t>
            </a:r>
          </a:p>
          <a:p>
            <a:pPr algn="ctr">
              <a:lnSpc>
                <a:spcPts val="4800"/>
              </a:lnSpc>
            </a:pPr>
            <a:r>
              <a:rPr lang="nl-NL" sz="4800" dirty="0">
                <a:solidFill>
                  <a:srgbClr val="F68B28"/>
                </a:solidFill>
                <a:latin typeface="KG Primary Penmanship"/>
                <a:ea typeface="KG Primary Penmanship"/>
                <a:cs typeface="KG Primary Penmanship"/>
                <a:sym typeface="KG Primary Penmanship"/>
              </a:rPr>
              <a:t>wat we uitgevonden hebben over de talen in onze buurt.</a:t>
            </a:r>
          </a:p>
          <a:p>
            <a:pPr algn="ctr">
              <a:lnSpc>
                <a:spcPts val="4800"/>
              </a:lnSpc>
            </a:pPr>
            <a:endParaRPr lang="nl-NL" sz="4800" dirty="0">
              <a:solidFill>
                <a:srgbClr val="F68B28"/>
              </a:solidFill>
              <a:latin typeface="KG Primary Penmanship"/>
              <a:ea typeface="KG Primary Penmanship"/>
              <a:cs typeface="KG Primary Penmanship"/>
              <a:sym typeface="KG Primary Penmanship"/>
            </a:endParaRPr>
          </a:p>
          <a:p>
            <a:pPr algn="ctr">
              <a:lnSpc>
                <a:spcPts val="4800"/>
              </a:lnSpc>
            </a:pPr>
            <a:endParaRPr lang="nl-NL" sz="4800" dirty="0">
              <a:solidFill>
                <a:srgbClr val="F68B28"/>
              </a:solidFill>
              <a:latin typeface="KG Primary Penmanship"/>
              <a:ea typeface="KG Primary Penmanship"/>
              <a:cs typeface="KG Primary Penmanship"/>
              <a:sym typeface="KG Primary Penmanship"/>
            </a:endParaRPr>
          </a:p>
        </p:txBody>
      </p:sp>
      <p:sp>
        <p:nvSpPr>
          <p:cNvPr id="5" name="TextBox 5"/>
          <p:cNvSpPr txBox="1"/>
          <p:nvPr/>
        </p:nvSpPr>
        <p:spPr>
          <a:xfrm>
            <a:off x="1407626" y="706086"/>
            <a:ext cx="13963153" cy="2089042"/>
          </a:xfrm>
          <a:prstGeom prst="rect">
            <a:avLst/>
          </a:prstGeom>
        </p:spPr>
        <p:txBody>
          <a:bodyPr lIns="0" tIns="0" rIns="0" bIns="0" rtlCol="0" anchor="t">
            <a:spAutoFit/>
          </a:bodyPr>
          <a:lstStyle/>
          <a:p>
            <a:pPr algn="l">
              <a:lnSpc>
                <a:spcPts val="8000"/>
              </a:lnSpc>
            </a:pPr>
            <a:r>
              <a:rPr lang="en-US" sz="8000">
                <a:solidFill>
                  <a:srgbClr val="F8F5F1"/>
                </a:solidFill>
                <a:latin typeface="Sensei"/>
                <a:ea typeface="Sensei"/>
                <a:cs typeface="Sensei"/>
                <a:sym typeface="Sensei"/>
              </a:rPr>
              <a:t>WE DOEN MEE MET DE CHALLENGE!</a:t>
            </a:r>
          </a:p>
        </p:txBody>
      </p:sp>
      <p:sp>
        <p:nvSpPr>
          <p:cNvPr id="6" name="Freeform 6"/>
          <p:cNvSpPr/>
          <p:nvPr/>
        </p:nvSpPr>
        <p:spPr>
          <a:xfrm>
            <a:off x="-341307" y="8986737"/>
            <a:ext cx="2758725" cy="2836736"/>
          </a:xfrm>
          <a:custGeom>
            <a:avLst/>
            <a:gdLst/>
            <a:ahLst/>
            <a:cxnLst/>
            <a:rect l="l" t="t" r="r" b="b"/>
            <a:pathLst>
              <a:path w="2758725" h="2836736">
                <a:moveTo>
                  <a:pt x="0" y="0"/>
                </a:moveTo>
                <a:lnTo>
                  <a:pt x="2758725" y="0"/>
                </a:lnTo>
                <a:lnTo>
                  <a:pt x="2758725" y="2836735"/>
                </a:lnTo>
                <a:lnTo>
                  <a:pt x="0" y="2836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rot="-10800000" flipV="1">
            <a:off x="2352924" y="7791650"/>
            <a:ext cx="3802488" cy="3650389"/>
          </a:xfrm>
          <a:custGeom>
            <a:avLst/>
            <a:gdLst/>
            <a:ahLst/>
            <a:cxnLst/>
            <a:rect l="l" t="t" r="r" b="b"/>
            <a:pathLst>
              <a:path w="3802488" h="3650389">
                <a:moveTo>
                  <a:pt x="0" y="3650388"/>
                </a:moveTo>
                <a:lnTo>
                  <a:pt x="3802488" y="3650388"/>
                </a:lnTo>
                <a:lnTo>
                  <a:pt x="3802488" y="0"/>
                </a:lnTo>
                <a:lnTo>
                  <a:pt x="0" y="0"/>
                </a:lnTo>
                <a:lnTo>
                  <a:pt x="0" y="365038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rot="8645840" flipH="1" flipV="1">
            <a:off x="5798709" y="8999772"/>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9" name="Freeform 9"/>
          <p:cNvSpPr/>
          <p:nvPr/>
        </p:nvSpPr>
        <p:spPr>
          <a:xfrm flipH="1">
            <a:off x="10412922" y="8418521"/>
            <a:ext cx="3432605" cy="2780410"/>
          </a:xfrm>
          <a:custGeom>
            <a:avLst/>
            <a:gdLst/>
            <a:ahLst/>
            <a:cxnLst/>
            <a:rect l="l" t="t" r="r" b="b"/>
            <a:pathLst>
              <a:path w="3432605" h="2780410">
                <a:moveTo>
                  <a:pt x="3432605" y="0"/>
                </a:moveTo>
                <a:lnTo>
                  <a:pt x="0" y="0"/>
                </a:lnTo>
                <a:lnTo>
                  <a:pt x="0" y="2780410"/>
                </a:lnTo>
                <a:lnTo>
                  <a:pt x="3432605" y="2780410"/>
                </a:lnTo>
                <a:lnTo>
                  <a:pt x="343260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0" name="Freeform 10"/>
          <p:cNvSpPr/>
          <p:nvPr/>
        </p:nvSpPr>
        <p:spPr>
          <a:xfrm>
            <a:off x="6772499" y="7653757"/>
            <a:ext cx="3545173" cy="3545173"/>
          </a:xfrm>
          <a:custGeom>
            <a:avLst/>
            <a:gdLst/>
            <a:ahLst/>
            <a:cxnLst/>
            <a:rect l="l" t="t" r="r" b="b"/>
            <a:pathLst>
              <a:path w="3545173" h="3545173">
                <a:moveTo>
                  <a:pt x="0" y="0"/>
                </a:moveTo>
                <a:lnTo>
                  <a:pt x="3545173" y="0"/>
                </a:lnTo>
                <a:lnTo>
                  <a:pt x="3545173" y="3545174"/>
                </a:lnTo>
                <a:lnTo>
                  <a:pt x="0" y="35451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1" name="Freeform 11"/>
          <p:cNvSpPr/>
          <p:nvPr/>
        </p:nvSpPr>
        <p:spPr>
          <a:xfrm rot="-8100000">
            <a:off x="16487466" y="7316717"/>
            <a:ext cx="2252354" cy="2313072"/>
          </a:xfrm>
          <a:custGeom>
            <a:avLst/>
            <a:gdLst/>
            <a:ahLst/>
            <a:cxnLst/>
            <a:rect l="l" t="t" r="r" b="b"/>
            <a:pathLst>
              <a:path w="2252354" h="2313072">
                <a:moveTo>
                  <a:pt x="0" y="0"/>
                </a:moveTo>
                <a:lnTo>
                  <a:pt x="2252354" y="0"/>
                </a:lnTo>
                <a:lnTo>
                  <a:pt x="2252354" y="2313072"/>
                </a:lnTo>
                <a:lnTo>
                  <a:pt x="0" y="23130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2" name="Freeform 12"/>
          <p:cNvSpPr/>
          <p:nvPr/>
        </p:nvSpPr>
        <p:spPr>
          <a:xfrm rot="-5400000">
            <a:off x="13821202" y="8881373"/>
            <a:ext cx="3099154" cy="3186791"/>
          </a:xfrm>
          <a:custGeom>
            <a:avLst/>
            <a:gdLst/>
            <a:ahLst/>
            <a:cxnLst/>
            <a:rect l="l" t="t" r="r" b="b"/>
            <a:pathLst>
              <a:path w="3099154" h="3186791">
                <a:moveTo>
                  <a:pt x="0" y="0"/>
                </a:moveTo>
                <a:lnTo>
                  <a:pt x="3099154" y="0"/>
                </a:lnTo>
                <a:lnTo>
                  <a:pt x="3099154" y="3186790"/>
                </a:lnTo>
                <a:lnTo>
                  <a:pt x="0" y="31867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3" name="Freeform 13"/>
          <p:cNvSpPr/>
          <p:nvPr/>
        </p:nvSpPr>
        <p:spPr>
          <a:xfrm rot="-6961419" flipH="1" flipV="1">
            <a:off x="17179198" y="9751156"/>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4" name="Freeform 14"/>
          <p:cNvSpPr/>
          <p:nvPr/>
        </p:nvSpPr>
        <p:spPr>
          <a:xfrm rot="2974728" flipH="1" flipV="1">
            <a:off x="486236" y="7883319"/>
            <a:ext cx="1327814" cy="1307897"/>
          </a:xfrm>
          <a:custGeom>
            <a:avLst/>
            <a:gdLst/>
            <a:ahLst/>
            <a:cxnLst/>
            <a:rect l="l" t="t" r="r" b="b"/>
            <a:pathLst>
              <a:path w="1327814" h="1307897">
                <a:moveTo>
                  <a:pt x="1327814" y="1307897"/>
                </a:moveTo>
                <a:lnTo>
                  <a:pt x="0" y="1307897"/>
                </a:lnTo>
                <a:lnTo>
                  <a:pt x="0" y="0"/>
                </a:lnTo>
                <a:lnTo>
                  <a:pt x="1327814" y="0"/>
                </a:lnTo>
                <a:lnTo>
                  <a:pt x="1327814" y="1307897"/>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TextBox 15"/>
          <p:cNvSpPr txBox="1"/>
          <p:nvPr/>
        </p:nvSpPr>
        <p:spPr>
          <a:xfrm>
            <a:off x="11442366" y="1715682"/>
            <a:ext cx="6400738" cy="1079446"/>
          </a:xfrm>
          <a:prstGeom prst="rect">
            <a:avLst/>
          </a:prstGeom>
        </p:spPr>
        <p:txBody>
          <a:bodyPr lIns="0" tIns="0" rIns="0" bIns="0" rtlCol="0" anchor="t">
            <a:spAutoFit/>
          </a:bodyPr>
          <a:lstStyle/>
          <a:p>
            <a:pPr algn="r">
              <a:lnSpc>
                <a:spcPts val="8000"/>
              </a:lnSpc>
            </a:pPr>
            <a:r>
              <a:rPr lang="en-US" sz="8000">
                <a:solidFill>
                  <a:srgbClr val="F8F5F1"/>
                </a:solidFill>
                <a:latin typeface="Sensei"/>
                <a:ea typeface="Sensei"/>
                <a:cs typeface="Sensei"/>
                <a:sym typeface="Sensei"/>
              </a:rPr>
              <a:t>STAP 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6295020"/>
            <a:ext cx="24244497" cy="6392280"/>
            <a:chOff x="0" y="0"/>
            <a:chExt cx="6350000" cy="1674235"/>
          </a:xfrm>
        </p:grpSpPr>
        <p:sp>
          <p:nvSpPr>
            <p:cNvPr id="3" name="Freeform 3"/>
            <p:cNvSpPr/>
            <p:nvPr/>
          </p:nvSpPr>
          <p:spPr>
            <a:xfrm>
              <a:off x="0" y="82550"/>
              <a:ext cx="6350000" cy="1590415"/>
            </a:xfrm>
            <a:custGeom>
              <a:avLst/>
              <a:gdLst/>
              <a:ahLst/>
              <a:cxnLst/>
              <a:rect l="l" t="t" r="r" b="b"/>
              <a:pathLst>
                <a:path w="6350000" h="1590415">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590415"/>
                  </a:lnTo>
                  <a:lnTo>
                    <a:pt x="6350000" y="1590415"/>
                  </a:lnTo>
                  <a:lnTo>
                    <a:pt x="6350000" y="0"/>
                  </a:lnTo>
                  <a:cubicBezTo>
                    <a:pt x="6111240" y="0"/>
                    <a:pt x="5981700" y="82550"/>
                    <a:pt x="5877560" y="149860"/>
                  </a:cubicBezTo>
                  <a:close/>
                </a:path>
              </a:pathLst>
            </a:custGeom>
            <a:solidFill>
              <a:srgbClr val="EFB52A">
                <a:alpha val="80000"/>
              </a:srgbClr>
            </a:solidFill>
          </p:spPr>
          <p:txBody>
            <a:bodyPr/>
            <a:lstStyle/>
            <a:p>
              <a:endParaRPr lang="nl-NL"/>
            </a:p>
          </p:txBody>
        </p:sp>
      </p:grpSp>
      <p:sp>
        <p:nvSpPr>
          <p:cNvPr id="4" name="TextBox 4"/>
          <p:cNvSpPr txBox="1"/>
          <p:nvPr/>
        </p:nvSpPr>
        <p:spPr>
          <a:xfrm>
            <a:off x="685817" y="2756882"/>
            <a:ext cx="8109878" cy="3945888"/>
          </a:xfrm>
          <a:prstGeom prst="rect">
            <a:avLst/>
          </a:prstGeom>
        </p:spPr>
        <p:txBody>
          <a:bodyPr lIns="0" tIns="0" rIns="0" bIns="0" rtlCol="0" anchor="t">
            <a:spAutoFit/>
          </a:bodyPr>
          <a:lstStyle/>
          <a:p>
            <a:pPr marL="734051" lvl="1" indent="-367026" algn="l">
              <a:lnSpc>
                <a:spcPts val="3399"/>
              </a:lnSpc>
              <a:buFont typeface="Arial"/>
              <a:buChar char="•"/>
            </a:pPr>
            <a:r>
              <a:rPr lang="nl-NL" sz="3399">
                <a:solidFill>
                  <a:srgbClr val="000000"/>
                </a:solidFill>
                <a:latin typeface="KG Primary Penmanship"/>
                <a:ea typeface="KG Primary Penmanship"/>
                <a:cs typeface="KG Primary Penmanship"/>
                <a:sym typeface="KG Primary Penmanship"/>
              </a:rPr>
              <a:t>basisschool      middelbare school      universiteit</a:t>
            </a:r>
          </a:p>
          <a:p>
            <a:pPr algn="l">
              <a:lnSpc>
                <a:spcPts val="3399"/>
              </a:lnSpc>
            </a:pPr>
            <a:endParaRPr lang="nl-NL" sz="3399" dirty="0">
              <a:solidFill>
                <a:srgbClr val="000000"/>
              </a:solidFill>
              <a:latin typeface="KG Primary Penmanship"/>
              <a:ea typeface="KG Primary Penmanship"/>
              <a:cs typeface="KG Primary Penmanship"/>
              <a:sym typeface="KG Primary Penmanship"/>
            </a:endParaRPr>
          </a:p>
          <a:p>
            <a:pPr marL="734051" lvl="1" indent="-367026" algn="l">
              <a:lnSpc>
                <a:spcPts val="3399"/>
              </a:lnSpc>
              <a:buFont typeface="Arial"/>
              <a:buChar char="•"/>
            </a:pPr>
            <a:r>
              <a:rPr lang="nl-NL" sz="3399" dirty="0">
                <a:solidFill>
                  <a:srgbClr val="000000"/>
                </a:solidFill>
                <a:latin typeface="KG Primary Penmanship"/>
                <a:ea typeface="KG Primary Penmanship"/>
                <a:cs typeface="KG Primary Penmanship"/>
                <a:sym typeface="KG Primary Penmanship"/>
              </a:rPr>
              <a:t>Op de universiteit geven wetenschappers les aan studenten en zij doen onderzoek.</a:t>
            </a:r>
          </a:p>
          <a:p>
            <a:pPr algn="l">
              <a:lnSpc>
                <a:spcPts val="3399"/>
              </a:lnSpc>
            </a:pPr>
            <a:endParaRPr lang="nl-NL" sz="3399" dirty="0">
              <a:solidFill>
                <a:srgbClr val="000000"/>
              </a:solidFill>
              <a:latin typeface="KG Primary Penmanship"/>
              <a:ea typeface="KG Primary Penmanship"/>
              <a:cs typeface="KG Primary Penmanship"/>
              <a:sym typeface="KG Primary Penmanship"/>
            </a:endParaRPr>
          </a:p>
          <a:p>
            <a:pPr marL="734051" lvl="1" indent="-367026" algn="l">
              <a:lnSpc>
                <a:spcPts val="3399"/>
              </a:lnSpc>
              <a:buFont typeface="Arial"/>
              <a:buChar char="•"/>
            </a:pPr>
            <a:r>
              <a:rPr lang="nl-NL" sz="3399" dirty="0">
                <a:solidFill>
                  <a:srgbClr val="000000"/>
                </a:solidFill>
                <a:latin typeface="KG Primary Penmanship"/>
                <a:ea typeface="KG Primary Penmanship"/>
                <a:cs typeface="KG Primary Penmanship"/>
                <a:sym typeface="KG Primary Penmanship"/>
              </a:rPr>
              <a:t>Onderzoek doen betekent grote vragen beantwoorden over heel verschillende onderwerpen, bijvoorbeeld geschiedenis, klimaat, medische hulp of taal.</a:t>
            </a:r>
          </a:p>
        </p:txBody>
      </p:sp>
      <p:sp>
        <p:nvSpPr>
          <p:cNvPr id="5" name="Freeform 5"/>
          <p:cNvSpPr/>
          <p:nvPr/>
        </p:nvSpPr>
        <p:spPr>
          <a:xfrm flipH="1">
            <a:off x="16596622" y="7438162"/>
            <a:ext cx="2928122" cy="3010923"/>
          </a:xfrm>
          <a:custGeom>
            <a:avLst/>
            <a:gdLst/>
            <a:ahLst/>
            <a:cxnLst/>
            <a:rect l="l" t="t" r="r" b="b"/>
            <a:pathLst>
              <a:path w="2928122" h="3010923">
                <a:moveTo>
                  <a:pt x="2928122" y="0"/>
                </a:moveTo>
                <a:lnTo>
                  <a:pt x="0" y="0"/>
                </a:lnTo>
                <a:lnTo>
                  <a:pt x="0" y="3010923"/>
                </a:lnTo>
                <a:lnTo>
                  <a:pt x="2928122" y="3010923"/>
                </a:lnTo>
                <a:lnTo>
                  <a:pt x="29281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rot="5400000">
            <a:off x="-2146445" y="8249183"/>
            <a:ext cx="3802488" cy="3650389"/>
          </a:xfrm>
          <a:custGeom>
            <a:avLst/>
            <a:gdLst/>
            <a:ahLst/>
            <a:cxnLst/>
            <a:rect l="l" t="t" r="r" b="b"/>
            <a:pathLst>
              <a:path w="3802488" h="3650389">
                <a:moveTo>
                  <a:pt x="0" y="0"/>
                </a:moveTo>
                <a:lnTo>
                  <a:pt x="3802488" y="0"/>
                </a:lnTo>
                <a:lnTo>
                  <a:pt x="3802488" y="3650389"/>
                </a:lnTo>
                <a:lnTo>
                  <a:pt x="0" y="3650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TextBox 8"/>
          <p:cNvSpPr txBox="1"/>
          <p:nvPr/>
        </p:nvSpPr>
        <p:spPr>
          <a:xfrm>
            <a:off x="-1181395" y="1126593"/>
            <a:ext cx="15337564" cy="1079500"/>
          </a:xfrm>
          <a:prstGeom prst="rect">
            <a:avLst/>
          </a:prstGeom>
        </p:spPr>
        <p:txBody>
          <a:bodyPr lIns="0" tIns="0" rIns="0" bIns="0" rtlCol="0" anchor="t">
            <a:spAutoFit/>
          </a:bodyPr>
          <a:lstStyle/>
          <a:p>
            <a:pPr algn="ctr">
              <a:lnSpc>
                <a:spcPts val="8000"/>
              </a:lnSpc>
            </a:pPr>
            <a:r>
              <a:rPr lang="en-US" sz="8000">
                <a:solidFill>
                  <a:srgbClr val="F68B28"/>
                </a:solidFill>
                <a:latin typeface="Sensei"/>
                <a:ea typeface="Sensei"/>
                <a:cs typeface="Sensei"/>
                <a:sym typeface="Sensei"/>
              </a:rPr>
              <a:t>WAT IS EEN UNIVERSITEIT?</a:t>
            </a:r>
          </a:p>
        </p:txBody>
      </p:sp>
      <p:sp>
        <p:nvSpPr>
          <p:cNvPr id="9" name="AutoShape 9"/>
          <p:cNvSpPr/>
          <p:nvPr/>
        </p:nvSpPr>
        <p:spPr>
          <a:xfrm>
            <a:off x="3081344" y="3009900"/>
            <a:ext cx="418319" cy="0"/>
          </a:xfrm>
          <a:prstGeom prst="line">
            <a:avLst/>
          </a:prstGeom>
          <a:ln w="38100" cap="flat">
            <a:solidFill>
              <a:srgbClr val="000000"/>
            </a:solidFill>
            <a:prstDash val="solid"/>
            <a:headEnd type="none" w="sm" len="sm"/>
            <a:tailEnd type="arrow" w="med" len="sm"/>
          </a:ln>
        </p:spPr>
        <p:txBody>
          <a:bodyPr/>
          <a:lstStyle/>
          <a:p>
            <a:endParaRPr lang="nl-NL"/>
          </a:p>
        </p:txBody>
      </p:sp>
      <p:sp>
        <p:nvSpPr>
          <p:cNvPr id="10" name="AutoShape 10"/>
          <p:cNvSpPr/>
          <p:nvPr/>
        </p:nvSpPr>
        <p:spPr>
          <a:xfrm>
            <a:off x="6278227" y="3009900"/>
            <a:ext cx="418319" cy="0"/>
          </a:xfrm>
          <a:prstGeom prst="line">
            <a:avLst/>
          </a:prstGeom>
          <a:ln w="38100" cap="flat">
            <a:solidFill>
              <a:srgbClr val="000000"/>
            </a:solidFill>
            <a:prstDash val="solid"/>
            <a:headEnd type="none" w="sm" len="sm"/>
            <a:tailEnd type="arrow" w="med" len="sm"/>
          </a:ln>
        </p:spPr>
        <p:txBody>
          <a:bodyPr/>
          <a:lstStyle/>
          <a:p>
            <a:endParaRPr lang="nl-NL"/>
          </a:p>
        </p:txBody>
      </p:sp>
      <p:pic>
        <p:nvPicPr>
          <p:cNvPr id="12" name="Afbeelding 11" descr="Afbeelding met tekst, kaart, diagram, schermopname&#10;&#10;Automatisch gegenereerde beschrijving">
            <a:extLst>
              <a:ext uri="{FF2B5EF4-FFF2-40B4-BE49-F238E27FC236}">
                <a16:creationId xmlns:a16="http://schemas.microsoft.com/office/drawing/2014/main" id="{17614E68-486F-7540-E858-7AE82DE9AB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1522" y="2783259"/>
            <a:ext cx="6515100" cy="52292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flipH="1">
            <a:off x="15193134" y="7042379"/>
            <a:ext cx="2928122" cy="3010923"/>
          </a:xfrm>
          <a:custGeom>
            <a:avLst/>
            <a:gdLst/>
            <a:ahLst/>
            <a:cxnLst/>
            <a:rect l="l" t="t" r="r" b="b"/>
            <a:pathLst>
              <a:path w="2928122" h="3010923">
                <a:moveTo>
                  <a:pt x="2928122" y="0"/>
                </a:moveTo>
                <a:lnTo>
                  <a:pt x="0" y="0"/>
                </a:lnTo>
                <a:lnTo>
                  <a:pt x="0" y="3010923"/>
                </a:lnTo>
                <a:lnTo>
                  <a:pt x="2928122" y="3010923"/>
                </a:lnTo>
                <a:lnTo>
                  <a:pt x="29281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rot="5400000">
            <a:off x="-2115600" y="7118429"/>
            <a:ext cx="3802488" cy="3650389"/>
          </a:xfrm>
          <a:custGeom>
            <a:avLst/>
            <a:gdLst/>
            <a:ahLst/>
            <a:cxnLst/>
            <a:rect l="l" t="t" r="r" b="b"/>
            <a:pathLst>
              <a:path w="3802488" h="3650389">
                <a:moveTo>
                  <a:pt x="0" y="0"/>
                </a:moveTo>
                <a:lnTo>
                  <a:pt x="3802489" y="0"/>
                </a:lnTo>
                <a:lnTo>
                  <a:pt x="3802489" y="3650389"/>
                </a:lnTo>
                <a:lnTo>
                  <a:pt x="0" y="3650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4" name="Group 4"/>
          <p:cNvGrpSpPr>
            <a:grpSpLocks noChangeAspect="1"/>
          </p:cNvGrpSpPr>
          <p:nvPr/>
        </p:nvGrpSpPr>
        <p:grpSpPr>
          <a:xfrm>
            <a:off x="5811652" y="2623866"/>
            <a:ext cx="7208977" cy="6978560"/>
            <a:chOff x="0" y="0"/>
            <a:chExt cx="6238240" cy="6038850"/>
          </a:xfrm>
        </p:grpSpPr>
        <p:sp>
          <p:nvSpPr>
            <p:cNvPr id="5" name="Freeform 5"/>
            <p:cNvSpPr/>
            <p:nvPr/>
          </p:nvSpPr>
          <p:spPr>
            <a:xfrm>
              <a:off x="91440" y="158750"/>
              <a:ext cx="5918200" cy="5720080"/>
            </a:xfrm>
            <a:custGeom>
              <a:avLst/>
              <a:gdLst/>
              <a:ahLst/>
              <a:cxnLst/>
              <a:rect l="l" t="t" r="r" b="b"/>
              <a:pathLst>
                <a:path w="5918200" h="5720080">
                  <a:moveTo>
                    <a:pt x="5013960" y="3289300"/>
                  </a:moveTo>
                  <a:cubicBezTo>
                    <a:pt x="5511800" y="3289300"/>
                    <a:pt x="5918200" y="2884170"/>
                    <a:pt x="5918200" y="2385060"/>
                  </a:cubicBezTo>
                  <a:cubicBezTo>
                    <a:pt x="5918200" y="1885950"/>
                    <a:pt x="5513070" y="1480820"/>
                    <a:pt x="5013960" y="1480820"/>
                  </a:cubicBezTo>
                  <a:cubicBezTo>
                    <a:pt x="4742180" y="1480820"/>
                    <a:pt x="4498340" y="1601470"/>
                    <a:pt x="4331970" y="1791970"/>
                  </a:cubicBezTo>
                  <a:lnTo>
                    <a:pt x="3737610" y="1360170"/>
                  </a:lnTo>
                  <a:cubicBezTo>
                    <a:pt x="3816350" y="1226820"/>
                    <a:pt x="3860800" y="1070610"/>
                    <a:pt x="3860800" y="904240"/>
                  </a:cubicBezTo>
                  <a:cubicBezTo>
                    <a:pt x="3860800" y="406400"/>
                    <a:pt x="3455670" y="0"/>
                    <a:pt x="2956560" y="0"/>
                  </a:cubicBezTo>
                  <a:cubicBezTo>
                    <a:pt x="2457450" y="0"/>
                    <a:pt x="2052320" y="405130"/>
                    <a:pt x="2052320" y="904240"/>
                  </a:cubicBezTo>
                  <a:cubicBezTo>
                    <a:pt x="2052320" y="1070610"/>
                    <a:pt x="2098040" y="1225550"/>
                    <a:pt x="2175510" y="1360170"/>
                  </a:cubicBezTo>
                  <a:lnTo>
                    <a:pt x="1583690" y="1789430"/>
                  </a:lnTo>
                  <a:cubicBezTo>
                    <a:pt x="1417320" y="1600200"/>
                    <a:pt x="1174750" y="1480820"/>
                    <a:pt x="904240" y="1480820"/>
                  </a:cubicBezTo>
                  <a:cubicBezTo>
                    <a:pt x="406400" y="1480820"/>
                    <a:pt x="0" y="1885950"/>
                    <a:pt x="0" y="2385060"/>
                  </a:cubicBezTo>
                  <a:cubicBezTo>
                    <a:pt x="0" y="2884170"/>
                    <a:pt x="405130" y="3289300"/>
                    <a:pt x="904240" y="3289300"/>
                  </a:cubicBezTo>
                  <a:cubicBezTo>
                    <a:pt x="966470" y="3289300"/>
                    <a:pt x="1028700" y="3282950"/>
                    <a:pt x="1087120" y="3270250"/>
                  </a:cubicBezTo>
                  <a:lnTo>
                    <a:pt x="1324610" y="4001770"/>
                  </a:lnTo>
                  <a:cubicBezTo>
                    <a:pt x="1022350" y="4147820"/>
                    <a:pt x="814070" y="4457700"/>
                    <a:pt x="814070" y="4815840"/>
                  </a:cubicBezTo>
                  <a:cubicBezTo>
                    <a:pt x="814070" y="5313680"/>
                    <a:pt x="1219200" y="5720080"/>
                    <a:pt x="1718310" y="5720080"/>
                  </a:cubicBezTo>
                  <a:cubicBezTo>
                    <a:pt x="2186940" y="5720080"/>
                    <a:pt x="2571750" y="5361940"/>
                    <a:pt x="2617470" y="4906010"/>
                  </a:cubicBezTo>
                  <a:lnTo>
                    <a:pt x="3298190" y="4906010"/>
                  </a:lnTo>
                  <a:cubicBezTo>
                    <a:pt x="3343910" y="5361940"/>
                    <a:pt x="3729990" y="5720080"/>
                    <a:pt x="4197350" y="5720080"/>
                  </a:cubicBezTo>
                  <a:cubicBezTo>
                    <a:pt x="4695190" y="5720080"/>
                    <a:pt x="5101590" y="5314950"/>
                    <a:pt x="5101590" y="4815840"/>
                  </a:cubicBezTo>
                  <a:cubicBezTo>
                    <a:pt x="5101590" y="4456430"/>
                    <a:pt x="4890770" y="4145280"/>
                    <a:pt x="4585970" y="3999230"/>
                  </a:cubicBezTo>
                  <a:lnTo>
                    <a:pt x="4823460" y="3268980"/>
                  </a:lnTo>
                  <a:cubicBezTo>
                    <a:pt x="4886960" y="3281680"/>
                    <a:pt x="4949190" y="3289300"/>
                    <a:pt x="5013960" y="3289300"/>
                  </a:cubicBezTo>
                  <a:close/>
                  <a:moveTo>
                    <a:pt x="4419600" y="3939540"/>
                  </a:moveTo>
                  <a:cubicBezTo>
                    <a:pt x="4349750" y="3921760"/>
                    <a:pt x="4276090" y="3912870"/>
                    <a:pt x="4201160" y="3912870"/>
                  </a:cubicBezTo>
                  <a:cubicBezTo>
                    <a:pt x="3732530" y="3912870"/>
                    <a:pt x="3347720" y="4271010"/>
                    <a:pt x="3302000" y="4726940"/>
                  </a:cubicBezTo>
                  <a:lnTo>
                    <a:pt x="2621280" y="4726940"/>
                  </a:lnTo>
                  <a:cubicBezTo>
                    <a:pt x="2575560" y="4271010"/>
                    <a:pt x="2189480" y="3912870"/>
                    <a:pt x="1722120" y="3912870"/>
                  </a:cubicBezTo>
                  <a:cubicBezTo>
                    <a:pt x="1644650" y="3912870"/>
                    <a:pt x="1569720" y="3923030"/>
                    <a:pt x="1498600" y="3940810"/>
                  </a:cubicBezTo>
                  <a:lnTo>
                    <a:pt x="1263650" y="3216910"/>
                  </a:lnTo>
                  <a:cubicBezTo>
                    <a:pt x="1586230" y="3078480"/>
                    <a:pt x="1812290" y="2758440"/>
                    <a:pt x="1812290" y="2386330"/>
                  </a:cubicBezTo>
                  <a:cubicBezTo>
                    <a:pt x="1812290" y="2222500"/>
                    <a:pt x="1769110" y="2070100"/>
                    <a:pt x="1692910" y="1938020"/>
                  </a:cubicBezTo>
                  <a:lnTo>
                    <a:pt x="2286000" y="1507490"/>
                  </a:lnTo>
                  <a:cubicBezTo>
                    <a:pt x="2451100" y="1692910"/>
                    <a:pt x="2692400" y="1809750"/>
                    <a:pt x="2960370" y="1809750"/>
                  </a:cubicBezTo>
                  <a:cubicBezTo>
                    <a:pt x="3228340" y="1809750"/>
                    <a:pt x="3468370" y="1692910"/>
                    <a:pt x="3634740" y="1507490"/>
                  </a:cubicBezTo>
                  <a:lnTo>
                    <a:pt x="4231640" y="1940560"/>
                  </a:lnTo>
                  <a:cubicBezTo>
                    <a:pt x="4156710" y="2072640"/>
                    <a:pt x="4113530" y="2225040"/>
                    <a:pt x="4113530" y="2386330"/>
                  </a:cubicBezTo>
                  <a:cubicBezTo>
                    <a:pt x="4113530" y="2757170"/>
                    <a:pt x="4338321" y="3075940"/>
                    <a:pt x="4658360" y="3215640"/>
                  </a:cubicBezTo>
                  <a:lnTo>
                    <a:pt x="4419601" y="3939540"/>
                  </a:lnTo>
                  <a:close/>
                </a:path>
              </a:pathLst>
            </a:custGeom>
            <a:solidFill>
              <a:srgbClr val="F7BC51"/>
            </a:solidFill>
          </p:spPr>
          <p:txBody>
            <a:bodyPr/>
            <a:lstStyle/>
            <a:p>
              <a:endParaRPr lang="nl-NL"/>
            </a:p>
          </p:txBody>
        </p:sp>
        <p:sp>
          <p:nvSpPr>
            <p:cNvPr id="6" name="Freeform 6"/>
            <p:cNvSpPr/>
            <p:nvPr/>
          </p:nvSpPr>
          <p:spPr>
            <a:xfrm>
              <a:off x="4381500" y="1819910"/>
              <a:ext cx="1447800" cy="1447800"/>
            </a:xfrm>
            <a:custGeom>
              <a:avLst/>
              <a:gdLst/>
              <a:ahLst/>
              <a:cxnLst/>
              <a:rect l="l" t="t" r="r" b="b"/>
              <a:pathLst>
                <a:path w="1447800" h="1447800">
                  <a:moveTo>
                    <a:pt x="723900" y="0"/>
                  </a:moveTo>
                  <a:cubicBezTo>
                    <a:pt x="1122680" y="0"/>
                    <a:pt x="1447800" y="325120"/>
                    <a:pt x="1447800" y="723900"/>
                  </a:cubicBezTo>
                  <a:cubicBezTo>
                    <a:pt x="1447800" y="1122680"/>
                    <a:pt x="1122680" y="1447800"/>
                    <a:pt x="723900" y="1447800"/>
                  </a:cubicBezTo>
                  <a:cubicBezTo>
                    <a:pt x="325120" y="1447800"/>
                    <a:pt x="0" y="1122680"/>
                    <a:pt x="0" y="723900"/>
                  </a:cubicBezTo>
                  <a:cubicBezTo>
                    <a:pt x="0" y="325120"/>
                    <a:pt x="325120" y="0"/>
                    <a:pt x="723900" y="0"/>
                  </a:cubicBezTo>
                  <a:close/>
                </a:path>
              </a:pathLst>
            </a:custGeom>
            <a:blipFill>
              <a:blip r:embed="rId7"/>
              <a:stretch>
                <a:fillRect l="-6417" r="-6417"/>
              </a:stretch>
            </a:blipFill>
          </p:spPr>
          <p:txBody>
            <a:bodyPr/>
            <a:lstStyle/>
            <a:p>
              <a:endParaRPr lang="nl-NL"/>
            </a:p>
          </p:txBody>
        </p:sp>
        <p:sp>
          <p:nvSpPr>
            <p:cNvPr id="7" name="Freeform 7"/>
            <p:cNvSpPr/>
            <p:nvPr/>
          </p:nvSpPr>
          <p:spPr>
            <a:xfrm>
              <a:off x="2325370" y="340360"/>
              <a:ext cx="1447800" cy="1447800"/>
            </a:xfrm>
            <a:custGeom>
              <a:avLst/>
              <a:gdLst/>
              <a:ahLst/>
              <a:cxnLst/>
              <a:rect l="l" t="t" r="r" b="b"/>
              <a:pathLst>
                <a:path w="1447800" h="1447800">
                  <a:moveTo>
                    <a:pt x="723900" y="0"/>
                  </a:moveTo>
                  <a:cubicBezTo>
                    <a:pt x="1122680" y="0"/>
                    <a:pt x="1447800" y="325120"/>
                    <a:pt x="1447800" y="723900"/>
                  </a:cubicBezTo>
                  <a:cubicBezTo>
                    <a:pt x="1447800" y="1122680"/>
                    <a:pt x="1122680" y="1447800"/>
                    <a:pt x="723900" y="1447800"/>
                  </a:cubicBezTo>
                  <a:cubicBezTo>
                    <a:pt x="325120" y="1447800"/>
                    <a:pt x="0" y="1122680"/>
                    <a:pt x="0" y="723900"/>
                  </a:cubicBezTo>
                  <a:cubicBezTo>
                    <a:pt x="0" y="325120"/>
                    <a:pt x="325120" y="0"/>
                    <a:pt x="723900" y="0"/>
                  </a:cubicBezTo>
                  <a:close/>
                </a:path>
              </a:pathLst>
            </a:custGeom>
            <a:blipFill>
              <a:blip r:embed="rId8"/>
              <a:stretch>
                <a:fillRect l="-7887" r="-7887"/>
              </a:stretch>
            </a:blipFill>
          </p:spPr>
          <p:txBody>
            <a:bodyPr/>
            <a:lstStyle/>
            <a:p>
              <a:endParaRPr lang="nl-NL"/>
            </a:p>
          </p:txBody>
        </p:sp>
        <p:sp>
          <p:nvSpPr>
            <p:cNvPr id="8" name="Freeform 8"/>
            <p:cNvSpPr/>
            <p:nvPr/>
          </p:nvSpPr>
          <p:spPr>
            <a:xfrm>
              <a:off x="274320" y="1819910"/>
              <a:ext cx="1447800" cy="1447800"/>
            </a:xfrm>
            <a:custGeom>
              <a:avLst/>
              <a:gdLst/>
              <a:ahLst/>
              <a:cxnLst/>
              <a:rect l="l" t="t" r="r" b="b"/>
              <a:pathLst>
                <a:path w="1447800" h="1447800">
                  <a:moveTo>
                    <a:pt x="0" y="723900"/>
                  </a:moveTo>
                  <a:cubicBezTo>
                    <a:pt x="0" y="325120"/>
                    <a:pt x="325120" y="0"/>
                    <a:pt x="723900" y="0"/>
                  </a:cubicBezTo>
                  <a:cubicBezTo>
                    <a:pt x="1122680" y="0"/>
                    <a:pt x="1447800" y="325120"/>
                    <a:pt x="1447800" y="723900"/>
                  </a:cubicBezTo>
                  <a:cubicBezTo>
                    <a:pt x="1447800" y="1122680"/>
                    <a:pt x="1122680" y="1447800"/>
                    <a:pt x="723900" y="1447800"/>
                  </a:cubicBezTo>
                  <a:cubicBezTo>
                    <a:pt x="325120" y="1447800"/>
                    <a:pt x="0" y="1123950"/>
                    <a:pt x="0" y="723900"/>
                  </a:cubicBezTo>
                  <a:close/>
                </a:path>
              </a:pathLst>
            </a:custGeom>
            <a:blipFill>
              <a:blip r:embed="rId9"/>
              <a:stretch>
                <a:fillRect t="-1042" b="-1042"/>
              </a:stretch>
            </a:blipFill>
          </p:spPr>
          <p:txBody>
            <a:bodyPr/>
            <a:lstStyle/>
            <a:p>
              <a:endParaRPr lang="nl-NL"/>
            </a:p>
          </p:txBody>
        </p:sp>
        <p:sp>
          <p:nvSpPr>
            <p:cNvPr id="9" name="Freeform 9"/>
            <p:cNvSpPr/>
            <p:nvPr/>
          </p:nvSpPr>
          <p:spPr>
            <a:xfrm>
              <a:off x="1088390" y="4250690"/>
              <a:ext cx="1447800" cy="1447800"/>
            </a:xfrm>
            <a:custGeom>
              <a:avLst/>
              <a:gdLst/>
              <a:ahLst/>
              <a:cxnLst/>
              <a:rect l="l" t="t" r="r" b="b"/>
              <a:pathLst>
                <a:path w="1447800" h="1447800">
                  <a:moveTo>
                    <a:pt x="723900" y="1447800"/>
                  </a:moveTo>
                  <a:cubicBezTo>
                    <a:pt x="325120" y="1447800"/>
                    <a:pt x="0" y="1122680"/>
                    <a:pt x="0" y="723900"/>
                  </a:cubicBezTo>
                  <a:cubicBezTo>
                    <a:pt x="0" y="325120"/>
                    <a:pt x="325120" y="0"/>
                    <a:pt x="723900" y="0"/>
                  </a:cubicBezTo>
                  <a:cubicBezTo>
                    <a:pt x="1122680" y="0"/>
                    <a:pt x="1447800" y="325120"/>
                    <a:pt x="1447800" y="723900"/>
                  </a:cubicBezTo>
                  <a:cubicBezTo>
                    <a:pt x="1447800" y="1123950"/>
                    <a:pt x="1122680" y="1447800"/>
                    <a:pt x="723900" y="1447800"/>
                  </a:cubicBezTo>
                  <a:close/>
                </a:path>
              </a:pathLst>
            </a:custGeom>
            <a:blipFill>
              <a:blip r:embed="rId10"/>
              <a:stretch>
                <a:fillRect l="-3262" r="-3262"/>
              </a:stretch>
            </a:blipFill>
          </p:spPr>
          <p:txBody>
            <a:bodyPr/>
            <a:lstStyle/>
            <a:p>
              <a:endParaRPr lang="nl-NL"/>
            </a:p>
          </p:txBody>
        </p:sp>
        <p:sp>
          <p:nvSpPr>
            <p:cNvPr id="10" name="Freeform 10"/>
            <p:cNvSpPr/>
            <p:nvPr/>
          </p:nvSpPr>
          <p:spPr>
            <a:xfrm>
              <a:off x="3567430" y="4250690"/>
              <a:ext cx="1447800" cy="1447800"/>
            </a:xfrm>
            <a:custGeom>
              <a:avLst/>
              <a:gdLst/>
              <a:ahLst/>
              <a:cxnLst/>
              <a:rect l="l" t="t" r="r" b="b"/>
              <a:pathLst>
                <a:path w="1447800" h="1447800">
                  <a:moveTo>
                    <a:pt x="1447800" y="723900"/>
                  </a:moveTo>
                  <a:cubicBezTo>
                    <a:pt x="1447800" y="1122680"/>
                    <a:pt x="1122680" y="1447800"/>
                    <a:pt x="723900" y="1447800"/>
                  </a:cubicBezTo>
                  <a:cubicBezTo>
                    <a:pt x="325120" y="1447800"/>
                    <a:pt x="0" y="1122680"/>
                    <a:pt x="0" y="723900"/>
                  </a:cubicBezTo>
                  <a:cubicBezTo>
                    <a:pt x="0" y="325120"/>
                    <a:pt x="325120" y="0"/>
                    <a:pt x="723900" y="0"/>
                  </a:cubicBezTo>
                  <a:cubicBezTo>
                    <a:pt x="1123950" y="0"/>
                    <a:pt x="1447800" y="325120"/>
                    <a:pt x="1447800" y="723900"/>
                  </a:cubicBezTo>
                  <a:close/>
                </a:path>
              </a:pathLst>
            </a:custGeom>
            <a:blipFill>
              <a:blip r:embed="rId11"/>
              <a:stretch>
                <a:fillRect r="-36743" b="-20847"/>
              </a:stretch>
            </a:blipFill>
          </p:spPr>
          <p:txBody>
            <a:bodyPr/>
            <a:lstStyle/>
            <a:p>
              <a:endParaRPr lang="nl-NL"/>
            </a:p>
          </p:txBody>
        </p:sp>
      </p:grpSp>
      <p:sp>
        <p:nvSpPr>
          <p:cNvPr id="11" name="Freeform 11"/>
          <p:cNvSpPr/>
          <p:nvPr/>
        </p:nvSpPr>
        <p:spPr>
          <a:xfrm>
            <a:off x="5408727" y="2095689"/>
            <a:ext cx="8014826" cy="8034914"/>
          </a:xfrm>
          <a:custGeom>
            <a:avLst/>
            <a:gdLst/>
            <a:ahLst/>
            <a:cxnLst/>
            <a:rect l="l" t="t" r="r" b="b"/>
            <a:pathLst>
              <a:path w="8014826" h="8034914">
                <a:moveTo>
                  <a:pt x="0" y="0"/>
                </a:moveTo>
                <a:lnTo>
                  <a:pt x="8014827" y="0"/>
                </a:lnTo>
                <a:lnTo>
                  <a:pt x="8014827" y="8034913"/>
                </a:lnTo>
                <a:lnTo>
                  <a:pt x="0" y="80349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12" name="TextBox 12"/>
          <p:cNvSpPr txBox="1"/>
          <p:nvPr/>
        </p:nvSpPr>
        <p:spPr>
          <a:xfrm>
            <a:off x="-1181395" y="1126593"/>
            <a:ext cx="15337564" cy="1079500"/>
          </a:xfrm>
          <a:prstGeom prst="rect">
            <a:avLst/>
          </a:prstGeom>
        </p:spPr>
        <p:txBody>
          <a:bodyPr lIns="0" tIns="0" rIns="0" bIns="0" rtlCol="0" anchor="t">
            <a:spAutoFit/>
          </a:bodyPr>
          <a:lstStyle/>
          <a:p>
            <a:pPr algn="ctr">
              <a:lnSpc>
                <a:spcPts val="8000"/>
              </a:lnSpc>
            </a:pPr>
            <a:r>
              <a:rPr lang="en-US" sz="8000">
                <a:solidFill>
                  <a:srgbClr val="F68B28"/>
                </a:solidFill>
                <a:latin typeface="Sensei"/>
                <a:ea typeface="Sensei"/>
                <a:cs typeface="Sensei"/>
                <a:sym typeface="Sensei"/>
              </a:rPr>
              <a:t>WAT IS ONDERZOEK DOEN?</a:t>
            </a:r>
          </a:p>
        </p:txBody>
      </p:sp>
      <p:sp>
        <p:nvSpPr>
          <p:cNvPr id="13" name="TextBox 13"/>
          <p:cNvSpPr txBox="1"/>
          <p:nvPr/>
        </p:nvSpPr>
        <p:spPr>
          <a:xfrm>
            <a:off x="11865767" y="1961230"/>
            <a:ext cx="4018595" cy="1251561"/>
          </a:xfrm>
          <a:prstGeom prst="rect">
            <a:avLst/>
          </a:prstGeom>
        </p:spPr>
        <p:txBody>
          <a:bodyPr wrap="square" lIns="0" tIns="0" rIns="0" bIns="0" rtlCol="0" anchor="t">
            <a:spAutoFit/>
          </a:bodyPr>
          <a:lstStyle/>
          <a:p>
            <a:pPr algn="l">
              <a:lnSpc>
                <a:spcPts val="3199"/>
              </a:lnSpc>
            </a:pPr>
            <a:r>
              <a:rPr lang="nl-NL" sz="3199" dirty="0">
                <a:solidFill>
                  <a:srgbClr val="000000"/>
                </a:solidFill>
                <a:latin typeface="KG Primary Penmanship"/>
                <a:ea typeface="KG Primary Penmanship"/>
                <a:cs typeface="KG Primary Penmanship"/>
                <a:sym typeface="KG Primary Penmanship"/>
              </a:rPr>
              <a:t> (2) Hoe kan ik met mijn eigen onderzoek antwoorden vinden op mijn vraag? Maak een plan.</a:t>
            </a:r>
          </a:p>
        </p:txBody>
      </p:sp>
      <p:sp>
        <p:nvSpPr>
          <p:cNvPr id="14" name="TextBox 14"/>
          <p:cNvSpPr txBox="1"/>
          <p:nvPr/>
        </p:nvSpPr>
        <p:spPr>
          <a:xfrm>
            <a:off x="13634263" y="5921381"/>
            <a:ext cx="2862498" cy="841192"/>
          </a:xfrm>
          <a:prstGeom prst="rect">
            <a:avLst/>
          </a:prstGeom>
        </p:spPr>
        <p:txBody>
          <a:bodyPr lIns="0" tIns="0" rIns="0" bIns="0" rtlCol="0" anchor="t">
            <a:spAutoFit/>
          </a:bodyPr>
          <a:lstStyle/>
          <a:p>
            <a:pPr algn="l">
              <a:lnSpc>
                <a:spcPts val="3199"/>
              </a:lnSpc>
            </a:pPr>
            <a:r>
              <a:rPr lang="nl-NL" sz="3199">
                <a:solidFill>
                  <a:srgbClr val="000000"/>
                </a:solidFill>
                <a:latin typeface="KG Primary Penmanship"/>
                <a:ea typeface="KG Primary Penmanship"/>
                <a:cs typeface="KG Primary Penmanship"/>
                <a:sym typeface="KG Primary Penmanship"/>
              </a:rPr>
              <a:t>(3) Ik voer dit plan uit!</a:t>
            </a:r>
          </a:p>
        </p:txBody>
      </p:sp>
      <p:sp>
        <p:nvSpPr>
          <p:cNvPr id="15" name="TextBox 15"/>
          <p:cNvSpPr txBox="1"/>
          <p:nvPr/>
        </p:nvSpPr>
        <p:spPr>
          <a:xfrm>
            <a:off x="12477585" y="8604990"/>
            <a:ext cx="2862498" cy="1251561"/>
          </a:xfrm>
          <a:prstGeom prst="rect">
            <a:avLst/>
          </a:prstGeom>
        </p:spPr>
        <p:txBody>
          <a:bodyPr lIns="0" tIns="0" rIns="0" bIns="0" rtlCol="0" anchor="t">
            <a:spAutoFit/>
          </a:bodyPr>
          <a:lstStyle/>
          <a:p>
            <a:pPr algn="l">
              <a:lnSpc>
                <a:spcPts val="3199"/>
              </a:lnSpc>
            </a:pPr>
            <a:r>
              <a:rPr lang="nl-NL" sz="3199" dirty="0">
                <a:solidFill>
                  <a:srgbClr val="000000"/>
                </a:solidFill>
                <a:latin typeface="KG Primary Penmanship"/>
                <a:ea typeface="KG Primary Penmanship"/>
                <a:cs typeface="KG Primary Penmanship"/>
                <a:sym typeface="KG Primary Penmanship"/>
              </a:rPr>
              <a:t>(4) Ik heb het antwoord op mijn vraag ontdekt! </a:t>
            </a:r>
          </a:p>
        </p:txBody>
      </p:sp>
      <p:sp>
        <p:nvSpPr>
          <p:cNvPr id="16" name="TextBox 16"/>
          <p:cNvSpPr txBox="1"/>
          <p:nvPr/>
        </p:nvSpPr>
        <p:spPr>
          <a:xfrm>
            <a:off x="2947918" y="7836399"/>
            <a:ext cx="2862498" cy="1661930"/>
          </a:xfrm>
          <a:prstGeom prst="rect">
            <a:avLst/>
          </a:prstGeom>
        </p:spPr>
        <p:txBody>
          <a:bodyPr lIns="0" tIns="0" rIns="0" bIns="0" rtlCol="0" anchor="t">
            <a:spAutoFit/>
          </a:bodyPr>
          <a:lstStyle/>
          <a:p>
            <a:pPr algn="l">
              <a:lnSpc>
                <a:spcPts val="3199"/>
              </a:lnSpc>
            </a:pPr>
            <a:r>
              <a:rPr lang="nl-NL" sz="3199" dirty="0">
                <a:solidFill>
                  <a:srgbClr val="000000"/>
                </a:solidFill>
                <a:latin typeface="KG Primary Penmanship"/>
                <a:ea typeface="KG Primary Penmanship"/>
                <a:cs typeface="KG Primary Penmanship"/>
                <a:sym typeface="KG Primary Penmanship"/>
              </a:rPr>
              <a:t>(5) Dit schrijf ik op en vertel ik aan anderen, zodat zij dit ook weten.</a:t>
            </a:r>
          </a:p>
        </p:txBody>
      </p:sp>
      <p:sp>
        <p:nvSpPr>
          <p:cNvPr id="17" name="TextBox 17"/>
          <p:cNvSpPr txBox="1"/>
          <p:nvPr/>
        </p:nvSpPr>
        <p:spPr>
          <a:xfrm>
            <a:off x="3642474" y="2686452"/>
            <a:ext cx="2862498" cy="1251561"/>
          </a:xfrm>
          <a:prstGeom prst="rect">
            <a:avLst/>
          </a:prstGeom>
        </p:spPr>
        <p:txBody>
          <a:bodyPr lIns="0" tIns="0" rIns="0" bIns="0" rtlCol="0" anchor="t">
            <a:spAutoFit/>
          </a:bodyPr>
          <a:lstStyle/>
          <a:p>
            <a:pPr algn="l">
              <a:lnSpc>
                <a:spcPts val="3199"/>
              </a:lnSpc>
            </a:pPr>
            <a:r>
              <a:rPr lang="nl-NL" sz="3199" dirty="0">
                <a:solidFill>
                  <a:srgbClr val="000000"/>
                </a:solidFill>
                <a:latin typeface="KG Primary Penmanship"/>
                <a:ea typeface="KG Primary Penmanship"/>
                <a:cs typeface="KG Primary Penmanship"/>
                <a:sym typeface="KG Primary Penmanship"/>
              </a:rPr>
              <a:t>(1) Ik heb een vraag of een idee. Wat is hierover al bekend?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Onlinemedia 1" title="Alle Scholen Verzamelen 2024 - Instructievideo">
            <a:hlinkClick r:id="" action="ppaction://media"/>
            <a:extLst>
              <a:ext uri="{FF2B5EF4-FFF2-40B4-BE49-F238E27FC236}">
                <a16:creationId xmlns:a16="http://schemas.microsoft.com/office/drawing/2014/main" id="{6D6F6219-F50E-89AD-379D-1616BF9C34A4}"/>
              </a:ext>
            </a:extLst>
          </p:cNvPr>
          <p:cNvPicPr>
            <a:picLocks noRot="1" noChangeAspect="1"/>
          </p:cNvPicPr>
          <p:nvPr>
            <a:videoFile r:link="rId1"/>
          </p:nvPr>
        </p:nvPicPr>
        <p:blipFill>
          <a:blip r:embed="rId4"/>
          <a:stretch>
            <a:fillRect/>
          </a:stretch>
        </p:blipFill>
        <p:spPr>
          <a:xfrm>
            <a:off x="1524000" y="838200"/>
            <a:ext cx="15240000" cy="8610600"/>
          </a:xfrm>
          <a:prstGeom prst="rect">
            <a:avLst/>
          </a:prstGeom>
        </p:spPr>
      </p:pic>
      <p:sp>
        <p:nvSpPr>
          <p:cNvPr id="3" name="Freeform 2">
            <a:extLst>
              <a:ext uri="{FF2B5EF4-FFF2-40B4-BE49-F238E27FC236}">
                <a16:creationId xmlns:a16="http://schemas.microsoft.com/office/drawing/2014/main" id="{C44202D6-1FB4-94A5-A0C6-1845D8E9BEF9}"/>
              </a:ext>
            </a:extLst>
          </p:cNvPr>
          <p:cNvSpPr/>
          <p:nvPr/>
        </p:nvSpPr>
        <p:spPr>
          <a:xfrm rot="10546899" flipH="1">
            <a:off x="16823939" y="7730330"/>
            <a:ext cx="2928122" cy="3010923"/>
          </a:xfrm>
          <a:custGeom>
            <a:avLst/>
            <a:gdLst/>
            <a:ahLst/>
            <a:cxnLst/>
            <a:rect l="l" t="t" r="r" b="b"/>
            <a:pathLst>
              <a:path w="2928122" h="3010923">
                <a:moveTo>
                  <a:pt x="2928122" y="0"/>
                </a:moveTo>
                <a:lnTo>
                  <a:pt x="0" y="0"/>
                </a:lnTo>
                <a:lnTo>
                  <a:pt x="0" y="3010923"/>
                </a:lnTo>
                <a:lnTo>
                  <a:pt x="2928122" y="3010923"/>
                </a:lnTo>
                <a:lnTo>
                  <a:pt x="292812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dirty="0"/>
          </a:p>
        </p:txBody>
      </p:sp>
      <p:sp>
        <p:nvSpPr>
          <p:cNvPr id="4" name="Freeform 3">
            <a:extLst>
              <a:ext uri="{FF2B5EF4-FFF2-40B4-BE49-F238E27FC236}">
                <a16:creationId xmlns:a16="http://schemas.microsoft.com/office/drawing/2014/main" id="{FC7FDE6C-DDFB-E3EB-3A90-A3A14F9090E7}"/>
              </a:ext>
            </a:extLst>
          </p:cNvPr>
          <p:cNvSpPr/>
          <p:nvPr/>
        </p:nvSpPr>
        <p:spPr>
          <a:xfrm rot="5400000">
            <a:off x="-2115600" y="7118429"/>
            <a:ext cx="3802488" cy="3650389"/>
          </a:xfrm>
          <a:custGeom>
            <a:avLst/>
            <a:gdLst/>
            <a:ahLst/>
            <a:cxnLst/>
            <a:rect l="l" t="t" r="r" b="b"/>
            <a:pathLst>
              <a:path w="3802488" h="3650389">
                <a:moveTo>
                  <a:pt x="0" y="0"/>
                </a:moveTo>
                <a:lnTo>
                  <a:pt x="3802489" y="0"/>
                </a:lnTo>
                <a:lnTo>
                  <a:pt x="3802489" y="3650389"/>
                </a:lnTo>
                <a:lnTo>
                  <a:pt x="0" y="36503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2187575" y="3246120"/>
            <a:ext cx="13912850" cy="2599055"/>
            <a:chOff x="0" y="0"/>
            <a:chExt cx="14115843" cy="2636976"/>
          </a:xfrm>
        </p:grpSpPr>
        <p:sp>
          <p:nvSpPr>
            <p:cNvPr id="3" name="Freeform 3"/>
            <p:cNvSpPr/>
            <p:nvPr/>
          </p:nvSpPr>
          <p:spPr>
            <a:xfrm>
              <a:off x="0" y="0"/>
              <a:ext cx="14115844" cy="2636976"/>
            </a:xfrm>
            <a:custGeom>
              <a:avLst/>
              <a:gdLst/>
              <a:ahLst/>
              <a:cxnLst/>
              <a:rect l="l" t="t" r="r" b="b"/>
              <a:pathLst>
                <a:path w="14115844" h="2636976">
                  <a:moveTo>
                    <a:pt x="13811044" y="0"/>
                  </a:moveTo>
                  <a:lnTo>
                    <a:pt x="304800" y="0"/>
                  </a:lnTo>
                  <a:cubicBezTo>
                    <a:pt x="135890" y="0"/>
                    <a:pt x="0" y="135890"/>
                    <a:pt x="0" y="304800"/>
                  </a:cubicBezTo>
                  <a:lnTo>
                    <a:pt x="0" y="2332176"/>
                  </a:lnTo>
                  <a:cubicBezTo>
                    <a:pt x="0" y="2501086"/>
                    <a:pt x="135890" y="2636976"/>
                    <a:pt x="304800" y="2636976"/>
                  </a:cubicBezTo>
                  <a:lnTo>
                    <a:pt x="13811044" y="2636976"/>
                  </a:lnTo>
                  <a:cubicBezTo>
                    <a:pt x="13979953" y="2636976"/>
                    <a:pt x="14115844" y="2501086"/>
                    <a:pt x="14115844" y="2332176"/>
                  </a:cubicBezTo>
                  <a:lnTo>
                    <a:pt x="14115844" y="304800"/>
                  </a:lnTo>
                  <a:cubicBezTo>
                    <a:pt x="14115844" y="135890"/>
                    <a:pt x="13979953" y="0"/>
                    <a:pt x="13811044" y="0"/>
                  </a:cubicBezTo>
                  <a:close/>
                </a:path>
              </a:pathLst>
            </a:custGeom>
            <a:solidFill>
              <a:srgbClr val="EFB52A">
                <a:alpha val="80000"/>
              </a:srgbClr>
            </a:solidFill>
          </p:spPr>
          <p:txBody>
            <a:bodyPr/>
            <a:lstStyle/>
            <a:p>
              <a:endParaRPr lang="nl-NL"/>
            </a:p>
          </p:txBody>
        </p:sp>
      </p:grpSp>
      <p:grpSp>
        <p:nvGrpSpPr>
          <p:cNvPr id="4" name="Group 4"/>
          <p:cNvGrpSpPr>
            <a:grpSpLocks noChangeAspect="1"/>
          </p:cNvGrpSpPr>
          <p:nvPr/>
        </p:nvGrpSpPr>
        <p:grpSpPr>
          <a:xfrm>
            <a:off x="2474912" y="3500120"/>
            <a:ext cx="2091055" cy="2091055"/>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t="-16653" b="-16653"/>
              </a:stretch>
            </a:blipFill>
          </p:spPr>
          <p:txBody>
            <a:bodyPr/>
            <a:lstStyle/>
            <a:p>
              <a:endParaRPr lang="nl-NL"/>
            </a:p>
          </p:txBody>
        </p:sp>
      </p:grpSp>
      <p:sp>
        <p:nvSpPr>
          <p:cNvPr id="6" name="TextBox 6"/>
          <p:cNvSpPr txBox="1"/>
          <p:nvPr/>
        </p:nvSpPr>
        <p:spPr>
          <a:xfrm>
            <a:off x="2187575" y="1549400"/>
            <a:ext cx="13912850" cy="951866"/>
          </a:xfrm>
          <a:prstGeom prst="rect">
            <a:avLst/>
          </a:prstGeom>
        </p:spPr>
        <p:txBody>
          <a:bodyPr lIns="0" tIns="0" rIns="0" bIns="0" rtlCol="0" anchor="t">
            <a:spAutoFit/>
          </a:bodyPr>
          <a:lstStyle/>
          <a:p>
            <a:pPr algn="l">
              <a:lnSpc>
                <a:spcPts val="7100"/>
              </a:lnSpc>
            </a:pPr>
            <a:r>
              <a:rPr lang="en-US" sz="7100">
                <a:solidFill>
                  <a:srgbClr val="FF8F3E"/>
                </a:solidFill>
                <a:latin typeface="Sensei"/>
                <a:ea typeface="Sensei"/>
                <a:cs typeface="Sensei"/>
                <a:sym typeface="Sensei"/>
              </a:rPr>
              <a:t>ONDERZOEKSVRAGEN</a:t>
            </a:r>
          </a:p>
        </p:txBody>
      </p:sp>
      <p:grpSp>
        <p:nvGrpSpPr>
          <p:cNvPr id="7" name="Group 7"/>
          <p:cNvGrpSpPr/>
          <p:nvPr/>
        </p:nvGrpSpPr>
        <p:grpSpPr>
          <a:xfrm>
            <a:off x="2187575" y="6167120"/>
            <a:ext cx="13912850" cy="3091180"/>
            <a:chOff x="0" y="0"/>
            <a:chExt cx="14115843" cy="3136281"/>
          </a:xfrm>
        </p:grpSpPr>
        <p:sp>
          <p:nvSpPr>
            <p:cNvPr id="8" name="Freeform 8"/>
            <p:cNvSpPr/>
            <p:nvPr/>
          </p:nvSpPr>
          <p:spPr>
            <a:xfrm>
              <a:off x="0" y="0"/>
              <a:ext cx="14115844" cy="3136281"/>
            </a:xfrm>
            <a:custGeom>
              <a:avLst/>
              <a:gdLst/>
              <a:ahLst/>
              <a:cxnLst/>
              <a:rect l="l" t="t" r="r" b="b"/>
              <a:pathLst>
                <a:path w="14115844" h="3136281">
                  <a:moveTo>
                    <a:pt x="13811044" y="0"/>
                  </a:moveTo>
                  <a:lnTo>
                    <a:pt x="304800" y="0"/>
                  </a:lnTo>
                  <a:cubicBezTo>
                    <a:pt x="135890" y="0"/>
                    <a:pt x="0" y="135890"/>
                    <a:pt x="0" y="304800"/>
                  </a:cubicBezTo>
                  <a:lnTo>
                    <a:pt x="0" y="2831481"/>
                  </a:lnTo>
                  <a:cubicBezTo>
                    <a:pt x="0" y="3000391"/>
                    <a:pt x="135890" y="3136281"/>
                    <a:pt x="304800" y="3136281"/>
                  </a:cubicBezTo>
                  <a:lnTo>
                    <a:pt x="13811044" y="3136281"/>
                  </a:lnTo>
                  <a:cubicBezTo>
                    <a:pt x="13979953" y="3136281"/>
                    <a:pt x="14115844" y="3000391"/>
                    <a:pt x="14115844" y="2831481"/>
                  </a:cubicBezTo>
                  <a:lnTo>
                    <a:pt x="14115844" y="304800"/>
                  </a:lnTo>
                  <a:cubicBezTo>
                    <a:pt x="14115844" y="135890"/>
                    <a:pt x="13979953" y="0"/>
                    <a:pt x="13811044" y="0"/>
                  </a:cubicBezTo>
                  <a:close/>
                </a:path>
              </a:pathLst>
            </a:custGeom>
            <a:solidFill>
              <a:srgbClr val="EFB52A">
                <a:alpha val="80000"/>
              </a:srgbClr>
            </a:solidFill>
          </p:spPr>
          <p:txBody>
            <a:bodyPr/>
            <a:lstStyle/>
            <a:p>
              <a:endParaRPr lang="nl-NL"/>
            </a:p>
          </p:txBody>
        </p:sp>
      </p:grpSp>
      <p:grpSp>
        <p:nvGrpSpPr>
          <p:cNvPr id="9" name="Group 9"/>
          <p:cNvGrpSpPr>
            <a:grpSpLocks noChangeAspect="1"/>
          </p:cNvGrpSpPr>
          <p:nvPr/>
        </p:nvGrpSpPr>
        <p:grpSpPr>
          <a:xfrm>
            <a:off x="2474912" y="6421120"/>
            <a:ext cx="2091055" cy="2091055"/>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7235" r="-27235"/>
              </a:stretch>
            </a:blipFill>
          </p:spPr>
          <p:txBody>
            <a:bodyPr/>
            <a:lstStyle/>
            <a:p>
              <a:endParaRPr lang="nl-NL"/>
            </a:p>
          </p:txBody>
        </p:sp>
      </p:grpSp>
      <p:sp>
        <p:nvSpPr>
          <p:cNvPr id="11" name="Freeform 11"/>
          <p:cNvSpPr/>
          <p:nvPr/>
        </p:nvSpPr>
        <p:spPr>
          <a:xfrm flipV="1">
            <a:off x="15600062" y="-1011964"/>
            <a:ext cx="3802488" cy="3650389"/>
          </a:xfrm>
          <a:custGeom>
            <a:avLst/>
            <a:gdLst/>
            <a:ahLst/>
            <a:cxnLst/>
            <a:rect l="l" t="t" r="r" b="b"/>
            <a:pathLst>
              <a:path w="3802488" h="3650389">
                <a:moveTo>
                  <a:pt x="0" y="3650389"/>
                </a:moveTo>
                <a:lnTo>
                  <a:pt x="3802489" y="3650389"/>
                </a:lnTo>
                <a:lnTo>
                  <a:pt x="3802489" y="0"/>
                </a:lnTo>
                <a:lnTo>
                  <a:pt x="0" y="0"/>
                </a:lnTo>
                <a:lnTo>
                  <a:pt x="0" y="365038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2" name="Freeform 12"/>
          <p:cNvSpPr/>
          <p:nvPr/>
        </p:nvSpPr>
        <p:spPr>
          <a:xfrm rot="8645840" flipH="1" flipV="1">
            <a:off x="16971332" y="2593736"/>
            <a:ext cx="1152396" cy="1135110"/>
          </a:xfrm>
          <a:custGeom>
            <a:avLst/>
            <a:gdLst/>
            <a:ahLst/>
            <a:cxnLst/>
            <a:rect l="l" t="t" r="r" b="b"/>
            <a:pathLst>
              <a:path w="1152396" h="1135110">
                <a:moveTo>
                  <a:pt x="1152397" y="1135110"/>
                </a:moveTo>
                <a:lnTo>
                  <a:pt x="0" y="1135110"/>
                </a:lnTo>
                <a:lnTo>
                  <a:pt x="0" y="0"/>
                </a:lnTo>
                <a:lnTo>
                  <a:pt x="1152397" y="0"/>
                </a:lnTo>
                <a:lnTo>
                  <a:pt x="1152397" y="113511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3" name="Freeform 13"/>
          <p:cNvSpPr/>
          <p:nvPr/>
        </p:nvSpPr>
        <p:spPr>
          <a:xfrm flipH="1">
            <a:off x="13781768" y="-1243681"/>
            <a:ext cx="2593742" cy="2100931"/>
          </a:xfrm>
          <a:custGeom>
            <a:avLst/>
            <a:gdLst/>
            <a:ahLst/>
            <a:cxnLst/>
            <a:rect l="l" t="t" r="r" b="b"/>
            <a:pathLst>
              <a:path w="2593742" h="2100931">
                <a:moveTo>
                  <a:pt x="2593741" y="0"/>
                </a:moveTo>
                <a:lnTo>
                  <a:pt x="0" y="0"/>
                </a:lnTo>
                <a:lnTo>
                  <a:pt x="0" y="2100931"/>
                </a:lnTo>
                <a:lnTo>
                  <a:pt x="2593741" y="2100931"/>
                </a:lnTo>
                <a:lnTo>
                  <a:pt x="259374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4" name="Freeform 14"/>
          <p:cNvSpPr/>
          <p:nvPr/>
        </p:nvSpPr>
        <p:spPr>
          <a:xfrm rot="-5240844" flipH="1" flipV="1">
            <a:off x="17509200" y="3134004"/>
            <a:ext cx="2841614" cy="2918217"/>
          </a:xfrm>
          <a:custGeom>
            <a:avLst/>
            <a:gdLst/>
            <a:ahLst/>
            <a:cxnLst/>
            <a:rect l="l" t="t" r="r" b="b"/>
            <a:pathLst>
              <a:path w="2841614" h="2918217">
                <a:moveTo>
                  <a:pt x="2841614" y="2918217"/>
                </a:moveTo>
                <a:lnTo>
                  <a:pt x="0" y="2918217"/>
                </a:lnTo>
                <a:lnTo>
                  <a:pt x="0" y="0"/>
                </a:lnTo>
                <a:lnTo>
                  <a:pt x="2841614" y="0"/>
                </a:lnTo>
                <a:lnTo>
                  <a:pt x="2841614" y="2918217"/>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5" name="Freeform 15"/>
          <p:cNvSpPr/>
          <p:nvPr/>
        </p:nvSpPr>
        <p:spPr>
          <a:xfrm rot="-10800000" flipV="1">
            <a:off x="-2007316" y="7412079"/>
            <a:ext cx="3802488" cy="3650389"/>
          </a:xfrm>
          <a:custGeom>
            <a:avLst/>
            <a:gdLst/>
            <a:ahLst/>
            <a:cxnLst/>
            <a:rect l="l" t="t" r="r" b="b"/>
            <a:pathLst>
              <a:path w="3802488" h="3650389">
                <a:moveTo>
                  <a:pt x="0" y="3650389"/>
                </a:moveTo>
                <a:lnTo>
                  <a:pt x="3802489" y="3650389"/>
                </a:lnTo>
                <a:lnTo>
                  <a:pt x="3802489" y="0"/>
                </a:lnTo>
                <a:lnTo>
                  <a:pt x="0" y="0"/>
                </a:lnTo>
                <a:lnTo>
                  <a:pt x="0" y="365038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6" name="Freeform 16"/>
          <p:cNvSpPr/>
          <p:nvPr/>
        </p:nvSpPr>
        <p:spPr>
          <a:xfrm rot="-2154159" flipH="1" flipV="1">
            <a:off x="128756" y="6131753"/>
            <a:ext cx="1152396" cy="1135110"/>
          </a:xfrm>
          <a:custGeom>
            <a:avLst/>
            <a:gdLst/>
            <a:ahLst/>
            <a:cxnLst/>
            <a:rect l="l" t="t" r="r" b="b"/>
            <a:pathLst>
              <a:path w="1152396" h="1135110">
                <a:moveTo>
                  <a:pt x="1152397" y="1135111"/>
                </a:moveTo>
                <a:lnTo>
                  <a:pt x="0" y="1135111"/>
                </a:lnTo>
                <a:lnTo>
                  <a:pt x="0" y="0"/>
                </a:lnTo>
                <a:lnTo>
                  <a:pt x="1152397" y="0"/>
                </a:lnTo>
                <a:lnTo>
                  <a:pt x="1152397" y="113511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7" name="Freeform 17"/>
          <p:cNvSpPr/>
          <p:nvPr/>
        </p:nvSpPr>
        <p:spPr>
          <a:xfrm rot="-10800000" flipH="1">
            <a:off x="1972226" y="9564729"/>
            <a:ext cx="2593742" cy="2100931"/>
          </a:xfrm>
          <a:custGeom>
            <a:avLst/>
            <a:gdLst/>
            <a:ahLst/>
            <a:cxnLst/>
            <a:rect l="l" t="t" r="r" b="b"/>
            <a:pathLst>
              <a:path w="2593742" h="2100931">
                <a:moveTo>
                  <a:pt x="2593742" y="0"/>
                </a:moveTo>
                <a:lnTo>
                  <a:pt x="0" y="0"/>
                </a:lnTo>
                <a:lnTo>
                  <a:pt x="0" y="2100931"/>
                </a:lnTo>
                <a:lnTo>
                  <a:pt x="2593742" y="2100931"/>
                </a:lnTo>
                <a:lnTo>
                  <a:pt x="259374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8" name="Freeform 18"/>
          <p:cNvSpPr/>
          <p:nvPr/>
        </p:nvSpPr>
        <p:spPr>
          <a:xfrm rot="5559155" flipH="1" flipV="1">
            <a:off x="-2097679" y="3808378"/>
            <a:ext cx="2841614" cy="2918217"/>
          </a:xfrm>
          <a:custGeom>
            <a:avLst/>
            <a:gdLst/>
            <a:ahLst/>
            <a:cxnLst/>
            <a:rect l="l" t="t" r="r" b="b"/>
            <a:pathLst>
              <a:path w="2841614" h="2918217">
                <a:moveTo>
                  <a:pt x="2841615" y="2918218"/>
                </a:moveTo>
                <a:lnTo>
                  <a:pt x="0" y="2918218"/>
                </a:lnTo>
                <a:lnTo>
                  <a:pt x="0" y="0"/>
                </a:lnTo>
                <a:lnTo>
                  <a:pt x="2841615" y="0"/>
                </a:lnTo>
                <a:lnTo>
                  <a:pt x="2841615" y="2918218"/>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9" name="TextBox 19"/>
          <p:cNvSpPr txBox="1"/>
          <p:nvPr/>
        </p:nvSpPr>
        <p:spPr>
          <a:xfrm>
            <a:off x="4952219" y="6324649"/>
            <a:ext cx="10834227" cy="2706734"/>
          </a:xfrm>
          <a:prstGeom prst="rect">
            <a:avLst/>
          </a:prstGeom>
        </p:spPr>
        <p:txBody>
          <a:bodyPr lIns="0" tIns="0" rIns="0" bIns="0" rtlCol="0" anchor="t">
            <a:spAutoFit/>
          </a:bodyPr>
          <a:lstStyle/>
          <a:p>
            <a:pPr algn="l">
              <a:lnSpc>
                <a:spcPts val="4200"/>
              </a:lnSpc>
            </a:pPr>
            <a:r>
              <a:rPr lang="nl-NL" sz="4200" dirty="0">
                <a:solidFill>
                  <a:srgbClr val="F8F5F1"/>
                </a:solidFill>
                <a:latin typeface="KG Primary Penmanship"/>
                <a:ea typeface="KG Primary Penmanship"/>
                <a:cs typeface="KG Primary Penmanship"/>
                <a:sym typeface="KG Primary Penmanship"/>
              </a:rPr>
              <a:t>Waarom worden deze talen gebruikt? </a:t>
            </a:r>
          </a:p>
          <a:p>
            <a:pPr algn="l">
              <a:lnSpc>
                <a:spcPts val="4200"/>
              </a:lnSpc>
            </a:pPr>
            <a:r>
              <a:rPr lang="nl-NL" sz="4200" dirty="0">
                <a:solidFill>
                  <a:srgbClr val="F8F5F1"/>
                </a:solidFill>
                <a:latin typeface="KG Primary Penmanship"/>
                <a:ea typeface="KG Primary Penmanship"/>
                <a:cs typeface="KG Primary Penmanship"/>
                <a:sym typeface="KG Primary Penmanship"/>
              </a:rPr>
              <a:t>Deelvragen: </a:t>
            </a:r>
          </a:p>
          <a:p>
            <a:pPr marL="906780" lvl="1" indent="-453390" algn="l">
              <a:lnSpc>
                <a:spcPts val="4200"/>
              </a:lnSpc>
              <a:buFont typeface="Arial"/>
              <a:buChar char="•"/>
            </a:pPr>
            <a:r>
              <a:rPr lang="nl-NL" sz="4200" dirty="0">
                <a:solidFill>
                  <a:srgbClr val="F8F5F1"/>
                </a:solidFill>
                <a:latin typeface="KG Primary Penmanship"/>
                <a:ea typeface="KG Primary Penmanship"/>
                <a:cs typeface="KG Primary Penmanship"/>
                <a:sym typeface="KG Primary Penmanship"/>
              </a:rPr>
              <a:t>Waar heb je de taalvondst gevonden? </a:t>
            </a:r>
          </a:p>
          <a:p>
            <a:pPr marL="906780" lvl="1" indent="-453390" algn="l">
              <a:lnSpc>
                <a:spcPts val="4200"/>
              </a:lnSpc>
              <a:buFont typeface="Arial"/>
              <a:buChar char="•"/>
            </a:pPr>
            <a:r>
              <a:rPr lang="nl-NL" sz="4200" dirty="0">
                <a:solidFill>
                  <a:srgbClr val="F8F5F1"/>
                </a:solidFill>
                <a:latin typeface="KG Primary Penmanship"/>
                <a:ea typeface="KG Primary Penmanship"/>
                <a:cs typeface="KG Primary Penmanship"/>
                <a:sym typeface="KG Primary Penmanship"/>
              </a:rPr>
              <a:t>Wie heeft het geschreven en voor wie is het bedoeld? </a:t>
            </a:r>
          </a:p>
          <a:p>
            <a:pPr marL="906780" lvl="1" indent="-453390" algn="l">
              <a:lnSpc>
                <a:spcPts val="4200"/>
              </a:lnSpc>
              <a:buFont typeface="Arial"/>
              <a:buChar char="•"/>
            </a:pPr>
            <a:r>
              <a:rPr lang="nl-NL" sz="4200" dirty="0">
                <a:solidFill>
                  <a:srgbClr val="F8F5F1"/>
                </a:solidFill>
                <a:latin typeface="KG Primary Penmanship"/>
                <a:ea typeface="KG Primary Penmanship"/>
                <a:cs typeface="KG Primary Penmanship"/>
                <a:sym typeface="KG Primary Penmanship"/>
              </a:rPr>
              <a:t>Wat is de bedoeling hiervan? </a:t>
            </a:r>
          </a:p>
        </p:txBody>
      </p:sp>
      <p:sp>
        <p:nvSpPr>
          <p:cNvPr id="20" name="TextBox 20"/>
          <p:cNvSpPr txBox="1"/>
          <p:nvPr/>
        </p:nvSpPr>
        <p:spPr>
          <a:xfrm>
            <a:off x="4952219" y="4339748"/>
            <a:ext cx="10834227" cy="573351"/>
          </a:xfrm>
          <a:prstGeom prst="rect">
            <a:avLst/>
          </a:prstGeom>
        </p:spPr>
        <p:txBody>
          <a:bodyPr lIns="0" tIns="0" rIns="0" bIns="0" rtlCol="0" anchor="t">
            <a:spAutoFit/>
          </a:bodyPr>
          <a:lstStyle/>
          <a:p>
            <a:pPr algn="l">
              <a:lnSpc>
                <a:spcPts val="4200"/>
              </a:lnSpc>
            </a:pPr>
            <a:r>
              <a:rPr lang="en-US" sz="4200">
                <a:solidFill>
                  <a:srgbClr val="F8F5F1"/>
                </a:solidFill>
                <a:latin typeface="KG Primary Penmanship"/>
                <a:ea typeface="KG Primary Penmanship"/>
                <a:cs typeface="KG Primary Penmanship"/>
                <a:sym typeface="KG Primary Penmanship"/>
              </a:rPr>
              <a:t>Welke talen vinden we in de omgeving van onze school?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946274" y="-54726"/>
            <a:ext cx="10287000" cy="10396452"/>
            <a:chOff x="0" y="0"/>
            <a:chExt cx="6350000" cy="6417563"/>
          </a:xfrm>
        </p:grpSpPr>
        <p:sp>
          <p:nvSpPr>
            <p:cNvPr id="3" name="Freeform 3"/>
            <p:cNvSpPr/>
            <p:nvPr/>
          </p:nvSpPr>
          <p:spPr>
            <a:xfrm>
              <a:off x="0" y="82550"/>
              <a:ext cx="6350000" cy="6333743"/>
            </a:xfrm>
            <a:custGeom>
              <a:avLst/>
              <a:gdLst/>
              <a:ahLst/>
              <a:cxnLst/>
              <a:rect l="l" t="t" r="r" b="b"/>
              <a:pathLst>
                <a:path w="6350000" h="633374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333743"/>
                  </a:lnTo>
                  <a:lnTo>
                    <a:pt x="6350000" y="6333743"/>
                  </a:lnTo>
                  <a:lnTo>
                    <a:pt x="6350000" y="0"/>
                  </a:lnTo>
                  <a:cubicBezTo>
                    <a:pt x="6111240" y="0"/>
                    <a:pt x="5981700" y="82550"/>
                    <a:pt x="5877560" y="149860"/>
                  </a:cubicBezTo>
                  <a:close/>
                </a:path>
              </a:pathLst>
            </a:custGeom>
            <a:solidFill>
              <a:srgbClr val="FF8F3E">
                <a:alpha val="80000"/>
              </a:srgbClr>
            </a:solidFill>
          </p:spPr>
          <p:txBody>
            <a:bodyPr/>
            <a:lstStyle/>
            <a:p>
              <a:endParaRPr lang="nl-NL"/>
            </a:p>
          </p:txBody>
        </p:sp>
      </p:grpSp>
      <p:sp>
        <p:nvSpPr>
          <p:cNvPr id="4" name="TextBox 4"/>
          <p:cNvSpPr txBox="1"/>
          <p:nvPr/>
        </p:nvSpPr>
        <p:spPr>
          <a:xfrm>
            <a:off x="9003038" y="2929635"/>
            <a:ext cx="7993587" cy="4441445"/>
          </a:xfrm>
          <a:prstGeom prst="rect">
            <a:avLst/>
          </a:prstGeom>
        </p:spPr>
        <p:txBody>
          <a:bodyPr lIns="0" tIns="0" rIns="0" bIns="0" rtlCol="0" anchor="t">
            <a:spAutoFit/>
          </a:bodyPr>
          <a:lstStyle/>
          <a:p>
            <a:pPr algn="ctr">
              <a:lnSpc>
                <a:spcPts val="4999"/>
              </a:lnSpc>
            </a:pPr>
            <a:r>
              <a:rPr lang="en-US" sz="4999">
                <a:solidFill>
                  <a:srgbClr val="F8F5F1"/>
                </a:solidFill>
                <a:latin typeface="KG Primary Penmanship"/>
                <a:ea typeface="KG Primary Penmanship"/>
                <a:cs typeface="KG Primary Penmanship"/>
                <a:sym typeface="KG Primary Penmanship"/>
              </a:rPr>
              <a:t>Wat denken jullie? </a:t>
            </a:r>
          </a:p>
          <a:p>
            <a:pPr algn="ctr">
              <a:lnSpc>
                <a:spcPts val="4999"/>
              </a:lnSpc>
            </a:pPr>
            <a:endParaRPr lang="en-US" sz="4999">
              <a:solidFill>
                <a:srgbClr val="F8F5F1"/>
              </a:solidFill>
              <a:latin typeface="KG Primary Penmanship"/>
              <a:ea typeface="KG Primary Penmanship"/>
              <a:cs typeface="KG Primary Penmanship"/>
              <a:sym typeface="KG Primary Penmanship"/>
            </a:endParaRPr>
          </a:p>
          <a:p>
            <a:pPr marL="1079496" lvl="1" indent="-539748" algn="ctr">
              <a:lnSpc>
                <a:spcPts val="4999"/>
              </a:lnSpc>
              <a:buFont typeface="Arial"/>
              <a:buChar char="•"/>
            </a:pPr>
            <a:r>
              <a:rPr lang="en-US" sz="4999">
                <a:solidFill>
                  <a:srgbClr val="F8F5F1"/>
                </a:solidFill>
                <a:latin typeface="KG Primary Penmanship"/>
                <a:ea typeface="KG Primary Penmanship"/>
                <a:cs typeface="KG Primary Penmanship"/>
                <a:sym typeface="KG Primary Penmanship"/>
              </a:rPr>
              <a:t>Welke talen zijn in jullie omgeving te vinden? </a:t>
            </a:r>
          </a:p>
          <a:p>
            <a:pPr marL="1079496" lvl="1" indent="-539748" algn="ctr">
              <a:lnSpc>
                <a:spcPts val="4999"/>
              </a:lnSpc>
              <a:buFont typeface="Arial"/>
              <a:buChar char="•"/>
            </a:pPr>
            <a:r>
              <a:rPr lang="en-US" sz="4999">
                <a:solidFill>
                  <a:srgbClr val="F8F5F1"/>
                </a:solidFill>
                <a:latin typeface="KG Primary Penmanship"/>
                <a:ea typeface="KG Primary Penmanship"/>
                <a:cs typeface="KG Primary Penmanship"/>
                <a:sym typeface="KG Primary Penmanship"/>
              </a:rPr>
              <a:t>Op welke plekken zou je taal tegen kunnen komen?</a:t>
            </a:r>
          </a:p>
          <a:p>
            <a:pPr algn="ctr">
              <a:lnSpc>
                <a:spcPts val="4999"/>
              </a:lnSpc>
            </a:pPr>
            <a:endParaRPr lang="en-US" sz="4999">
              <a:solidFill>
                <a:srgbClr val="F8F5F1"/>
              </a:solidFill>
              <a:latin typeface="KG Primary Penmanship"/>
              <a:ea typeface="KG Primary Penmanship"/>
              <a:cs typeface="KG Primary Penmanship"/>
              <a:sym typeface="KG Primary Penmanship"/>
            </a:endParaRPr>
          </a:p>
        </p:txBody>
      </p:sp>
      <p:sp>
        <p:nvSpPr>
          <p:cNvPr id="5" name="Freeform 5"/>
          <p:cNvSpPr/>
          <p:nvPr/>
        </p:nvSpPr>
        <p:spPr>
          <a:xfrm flipH="1">
            <a:off x="15359878" y="8781539"/>
            <a:ext cx="2928122" cy="3010923"/>
          </a:xfrm>
          <a:custGeom>
            <a:avLst/>
            <a:gdLst/>
            <a:ahLst/>
            <a:cxnLst/>
            <a:rect l="l" t="t" r="r" b="b"/>
            <a:pathLst>
              <a:path w="2928122" h="3010923">
                <a:moveTo>
                  <a:pt x="2928122" y="0"/>
                </a:moveTo>
                <a:lnTo>
                  <a:pt x="0" y="0"/>
                </a:lnTo>
                <a:lnTo>
                  <a:pt x="0" y="3010922"/>
                </a:lnTo>
                <a:lnTo>
                  <a:pt x="2928122" y="3010922"/>
                </a:lnTo>
                <a:lnTo>
                  <a:pt x="29281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rot="5400000" flipV="1">
            <a:off x="17317883" y="4161902"/>
            <a:ext cx="3802488" cy="3650389"/>
          </a:xfrm>
          <a:custGeom>
            <a:avLst/>
            <a:gdLst/>
            <a:ahLst/>
            <a:cxnLst/>
            <a:rect l="l" t="t" r="r" b="b"/>
            <a:pathLst>
              <a:path w="3802488" h="3650389">
                <a:moveTo>
                  <a:pt x="0" y="3650389"/>
                </a:moveTo>
                <a:lnTo>
                  <a:pt x="3802489" y="3650389"/>
                </a:lnTo>
                <a:lnTo>
                  <a:pt x="3802489" y="0"/>
                </a:lnTo>
                <a:lnTo>
                  <a:pt x="0" y="0"/>
                </a:lnTo>
                <a:lnTo>
                  <a:pt x="0" y="365038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a:off x="1028700" y="1785070"/>
            <a:ext cx="6716860" cy="6716860"/>
          </a:xfrm>
          <a:custGeom>
            <a:avLst/>
            <a:gdLst/>
            <a:ahLst/>
            <a:cxnLst/>
            <a:rect l="l" t="t" r="r" b="b"/>
            <a:pathLst>
              <a:path w="6716860" h="6716860">
                <a:moveTo>
                  <a:pt x="0" y="0"/>
                </a:moveTo>
                <a:lnTo>
                  <a:pt x="6716860" y="0"/>
                </a:lnTo>
                <a:lnTo>
                  <a:pt x="6716860" y="6716860"/>
                </a:lnTo>
                <a:lnTo>
                  <a:pt x="0" y="6716860"/>
                </a:lnTo>
                <a:lnTo>
                  <a:pt x="0" y="0"/>
                </a:lnTo>
                <a:close/>
              </a:path>
            </a:pathLst>
          </a:custGeom>
          <a:blipFill>
            <a:blip r:embed="rId7"/>
            <a:stretch>
              <a:fillRect/>
            </a:stretch>
          </a:blipFill>
        </p:spPr>
        <p:txBody>
          <a:bodyPr/>
          <a:lstStyle/>
          <a:p>
            <a:endParaRPr lang="nl-NL"/>
          </a:p>
        </p:txBody>
      </p:sp>
      <p:sp>
        <p:nvSpPr>
          <p:cNvPr id="8" name="TextBox 8"/>
          <p:cNvSpPr txBox="1"/>
          <p:nvPr/>
        </p:nvSpPr>
        <p:spPr>
          <a:xfrm>
            <a:off x="9003038" y="1219835"/>
            <a:ext cx="8390895" cy="1056695"/>
          </a:xfrm>
          <a:prstGeom prst="rect">
            <a:avLst/>
          </a:prstGeom>
        </p:spPr>
        <p:txBody>
          <a:bodyPr lIns="0" tIns="0" rIns="0" bIns="0" rtlCol="0" anchor="t">
            <a:spAutoFit/>
          </a:bodyPr>
          <a:lstStyle/>
          <a:p>
            <a:pPr algn="ctr">
              <a:lnSpc>
                <a:spcPts val="4800"/>
              </a:lnSpc>
            </a:pPr>
            <a:r>
              <a:rPr lang="en-US" sz="4800">
                <a:solidFill>
                  <a:srgbClr val="F8F5F1"/>
                </a:solidFill>
                <a:latin typeface="Sensei"/>
                <a:ea typeface="Sensei"/>
                <a:cs typeface="Sensei"/>
                <a:sym typeface="Sensei"/>
              </a:rPr>
              <a:t>TAAL DETECTIVES</a:t>
            </a:r>
          </a:p>
          <a:p>
            <a:pPr algn="ctr">
              <a:lnSpc>
                <a:spcPts val="3400"/>
              </a:lnSpc>
            </a:pPr>
            <a:r>
              <a:rPr lang="en-US" sz="3400">
                <a:solidFill>
                  <a:srgbClr val="F8F5F1"/>
                </a:solidFill>
                <a:latin typeface="Sensei"/>
                <a:ea typeface="Sensei"/>
                <a:cs typeface="Sensei"/>
                <a:sym typeface="Sensei"/>
              </a:rPr>
              <a:t>OP SPEURTOCHT NAAR DE TALEN OM JE HEEN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946274" y="-54726"/>
            <a:ext cx="10287000" cy="10396452"/>
            <a:chOff x="0" y="0"/>
            <a:chExt cx="6350000" cy="6417563"/>
          </a:xfrm>
        </p:grpSpPr>
        <p:sp>
          <p:nvSpPr>
            <p:cNvPr id="3" name="Freeform 3"/>
            <p:cNvSpPr/>
            <p:nvPr/>
          </p:nvSpPr>
          <p:spPr>
            <a:xfrm>
              <a:off x="0" y="82550"/>
              <a:ext cx="6350000" cy="6333743"/>
            </a:xfrm>
            <a:custGeom>
              <a:avLst/>
              <a:gdLst/>
              <a:ahLst/>
              <a:cxnLst/>
              <a:rect l="l" t="t" r="r" b="b"/>
              <a:pathLst>
                <a:path w="6350000" h="633374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333743"/>
                  </a:lnTo>
                  <a:lnTo>
                    <a:pt x="6350000" y="6333743"/>
                  </a:lnTo>
                  <a:lnTo>
                    <a:pt x="6350000" y="0"/>
                  </a:lnTo>
                  <a:cubicBezTo>
                    <a:pt x="6111240" y="0"/>
                    <a:pt x="5981700" y="82550"/>
                    <a:pt x="5877560" y="149860"/>
                  </a:cubicBezTo>
                  <a:close/>
                </a:path>
              </a:pathLst>
            </a:custGeom>
            <a:solidFill>
              <a:srgbClr val="FF8F3E">
                <a:alpha val="80000"/>
              </a:srgbClr>
            </a:solidFill>
          </p:spPr>
          <p:txBody>
            <a:bodyPr/>
            <a:lstStyle/>
            <a:p>
              <a:endParaRPr lang="nl-NL"/>
            </a:p>
          </p:txBody>
        </p:sp>
      </p:grpSp>
      <p:sp>
        <p:nvSpPr>
          <p:cNvPr id="4" name="Freeform 4"/>
          <p:cNvSpPr/>
          <p:nvPr/>
        </p:nvSpPr>
        <p:spPr>
          <a:xfrm flipH="1">
            <a:off x="15359878" y="8781539"/>
            <a:ext cx="2928122" cy="3010923"/>
          </a:xfrm>
          <a:custGeom>
            <a:avLst/>
            <a:gdLst/>
            <a:ahLst/>
            <a:cxnLst/>
            <a:rect l="l" t="t" r="r" b="b"/>
            <a:pathLst>
              <a:path w="2928122" h="3010923">
                <a:moveTo>
                  <a:pt x="2928122" y="0"/>
                </a:moveTo>
                <a:lnTo>
                  <a:pt x="0" y="0"/>
                </a:lnTo>
                <a:lnTo>
                  <a:pt x="0" y="3010922"/>
                </a:lnTo>
                <a:lnTo>
                  <a:pt x="2928122" y="3010922"/>
                </a:lnTo>
                <a:lnTo>
                  <a:pt x="292812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5400000" flipV="1">
            <a:off x="17317883" y="4161902"/>
            <a:ext cx="3802488" cy="3650389"/>
          </a:xfrm>
          <a:custGeom>
            <a:avLst/>
            <a:gdLst/>
            <a:ahLst/>
            <a:cxnLst/>
            <a:rect l="l" t="t" r="r" b="b"/>
            <a:pathLst>
              <a:path w="3802488" h="3650389">
                <a:moveTo>
                  <a:pt x="0" y="3650389"/>
                </a:moveTo>
                <a:lnTo>
                  <a:pt x="3802489" y="3650389"/>
                </a:lnTo>
                <a:lnTo>
                  <a:pt x="3802489" y="0"/>
                </a:lnTo>
                <a:lnTo>
                  <a:pt x="0" y="0"/>
                </a:lnTo>
                <a:lnTo>
                  <a:pt x="0" y="365038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6" name="Freeform 6"/>
          <p:cNvSpPr/>
          <p:nvPr/>
        </p:nvSpPr>
        <p:spPr>
          <a:xfrm>
            <a:off x="6016786" y="2875799"/>
            <a:ext cx="6658270" cy="2891714"/>
          </a:xfrm>
          <a:custGeom>
            <a:avLst/>
            <a:gdLst/>
            <a:ahLst/>
            <a:cxnLst/>
            <a:rect l="l" t="t" r="r" b="b"/>
            <a:pathLst>
              <a:path w="6658270" h="2891714">
                <a:moveTo>
                  <a:pt x="0" y="0"/>
                </a:moveTo>
                <a:lnTo>
                  <a:pt x="6658270" y="0"/>
                </a:lnTo>
                <a:lnTo>
                  <a:pt x="6658270" y="2891714"/>
                </a:lnTo>
                <a:lnTo>
                  <a:pt x="0" y="2891714"/>
                </a:lnTo>
                <a:lnTo>
                  <a:pt x="0" y="0"/>
                </a:lnTo>
                <a:close/>
              </a:path>
            </a:pathLst>
          </a:custGeom>
          <a:blipFill>
            <a:blip r:embed="rId7"/>
            <a:stretch>
              <a:fillRect l="-10299"/>
            </a:stretch>
          </a:blipFill>
        </p:spPr>
        <p:txBody>
          <a:bodyPr/>
          <a:lstStyle/>
          <a:p>
            <a:endParaRPr lang="nl-NL"/>
          </a:p>
        </p:txBody>
      </p:sp>
      <p:sp>
        <p:nvSpPr>
          <p:cNvPr id="7" name="Freeform 7"/>
          <p:cNvSpPr/>
          <p:nvPr/>
        </p:nvSpPr>
        <p:spPr>
          <a:xfrm>
            <a:off x="1028700" y="330956"/>
            <a:ext cx="4717734" cy="5902363"/>
          </a:xfrm>
          <a:custGeom>
            <a:avLst/>
            <a:gdLst/>
            <a:ahLst/>
            <a:cxnLst/>
            <a:rect l="l" t="t" r="r" b="b"/>
            <a:pathLst>
              <a:path w="4717734" h="5902363">
                <a:moveTo>
                  <a:pt x="0" y="0"/>
                </a:moveTo>
                <a:lnTo>
                  <a:pt x="4717734" y="0"/>
                </a:lnTo>
                <a:lnTo>
                  <a:pt x="4717734" y="5902363"/>
                </a:lnTo>
                <a:lnTo>
                  <a:pt x="0" y="5902363"/>
                </a:lnTo>
                <a:lnTo>
                  <a:pt x="0" y="0"/>
                </a:lnTo>
                <a:close/>
              </a:path>
            </a:pathLst>
          </a:custGeom>
          <a:blipFill>
            <a:blip r:embed="rId8"/>
            <a:stretch>
              <a:fillRect/>
            </a:stretch>
          </a:blipFill>
        </p:spPr>
        <p:txBody>
          <a:bodyPr/>
          <a:lstStyle/>
          <a:p>
            <a:endParaRPr lang="nl-NL"/>
          </a:p>
        </p:txBody>
      </p:sp>
      <p:sp>
        <p:nvSpPr>
          <p:cNvPr id="8" name="Freeform 8"/>
          <p:cNvSpPr/>
          <p:nvPr/>
        </p:nvSpPr>
        <p:spPr>
          <a:xfrm>
            <a:off x="10424620" y="5987097"/>
            <a:ext cx="4818206" cy="4186918"/>
          </a:xfrm>
          <a:custGeom>
            <a:avLst/>
            <a:gdLst/>
            <a:ahLst/>
            <a:cxnLst/>
            <a:rect l="l" t="t" r="r" b="b"/>
            <a:pathLst>
              <a:path w="4818206" h="4186918">
                <a:moveTo>
                  <a:pt x="0" y="0"/>
                </a:moveTo>
                <a:lnTo>
                  <a:pt x="4818206" y="0"/>
                </a:lnTo>
                <a:lnTo>
                  <a:pt x="4818206" y="4186918"/>
                </a:lnTo>
                <a:lnTo>
                  <a:pt x="0" y="4186918"/>
                </a:lnTo>
                <a:lnTo>
                  <a:pt x="0" y="0"/>
                </a:lnTo>
                <a:close/>
              </a:path>
            </a:pathLst>
          </a:custGeom>
          <a:blipFill>
            <a:blip r:embed="rId9"/>
            <a:stretch>
              <a:fillRect/>
            </a:stretch>
          </a:blipFill>
        </p:spPr>
        <p:txBody>
          <a:bodyPr/>
          <a:lstStyle/>
          <a:p>
            <a:endParaRPr lang="nl-NL"/>
          </a:p>
        </p:txBody>
      </p:sp>
      <p:sp>
        <p:nvSpPr>
          <p:cNvPr id="9" name="Freeform 9"/>
          <p:cNvSpPr/>
          <p:nvPr/>
        </p:nvSpPr>
        <p:spPr>
          <a:xfrm>
            <a:off x="12833723" y="2875799"/>
            <a:ext cx="5052310" cy="2891714"/>
          </a:xfrm>
          <a:custGeom>
            <a:avLst/>
            <a:gdLst/>
            <a:ahLst/>
            <a:cxnLst/>
            <a:rect l="l" t="t" r="r" b="b"/>
            <a:pathLst>
              <a:path w="5052310" h="2891714">
                <a:moveTo>
                  <a:pt x="0" y="0"/>
                </a:moveTo>
                <a:lnTo>
                  <a:pt x="5052310" y="0"/>
                </a:lnTo>
                <a:lnTo>
                  <a:pt x="5052310" y="2891714"/>
                </a:lnTo>
                <a:lnTo>
                  <a:pt x="0" y="2891714"/>
                </a:lnTo>
                <a:lnTo>
                  <a:pt x="0" y="0"/>
                </a:lnTo>
                <a:close/>
              </a:path>
            </a:pathLst>
          </a:custGeom>
          <a:blipFill>
            <a:blip r:embed="rId10"/>
            <a:stretch>
              <a:fillRect b="-24302"/>
            </a:stretch>
          </a:blipFill>
        </p:spPr>
        <p:txBody>
          <a:bodyPr/>
          <a:lstStyle/>
          <a:p>
            <a:endParaRPr lang="nl-NL"/>
          </a:p>
        </p:txBody>
      </p:sp>
      <p:sp>
        <p:nvSpPr>
          <p:cNvPr id="10" name="Freeform 10"/>
          <p:cNvSpPr/>
          <p:nvPr/>
        </p:nvSpPr>
        <p:spPr>
          <a:xfrm>
            <a:off x="1028700" y="6470284"/>
            <a:ext cx="6450809" cy="3483612"/>
          </a:xfrm>
          <a:custGeom>
            <a:avLst/>
            <a:gdLst/>
            <a:ahLst/>
            <a:cxnLst/>
            <a:rect l="l" t="t" r="r" b="b"/>
            <a:pathLst>
              <a:path w="6450809" h="3483612">
                <a:moveTo>
                  <a:pt x="0" y="0"/>
                </a:moveTo>
                <a:lnTo>
                  <a:pt x="6450809" y="0"/>
                </a:lnTo>
                <a:lnTo>
                  <a:pt x="6450809" y="3483612"/>
                </a:lnTo>
                <a:lnTo>
                  <a:pt x="0" y="3483612"/>
                </a:lnTo>
                <a:lnTo>
                  <a:pt x="0" y="0"/>
                </a:lnTo>
                <a:close/>
              </a:path>
            </a:pathLst>
          </a:custGeom>
          <a:blipFill>
            <a:blip r:embed="rId11"/>
            <a:stretch>
              <a:fillRect/>
            </a:stretch>
          </a:blipFill>
        </p:spPr>
        <p:txBody>
          <a:bodyPr/>
          <a:lstStyle/>
          <a:p>
            <a:endParaRPr lang="nl-NL"/>
          </a:p>
        </p:txBody>
      </p:sp>
      <p:sp>
        <p:nvSpPr>
          <p:cNvPr id="11" name="TextBox 11"/>
          <p:cNvSpPr txBox="1"/>
          <p:nvPr/>
        </p:nvSpPr>
        <p:spPr>
          <a:xfrm>
            <a:off x="9003038" y="1219835"/>
            <a:ext cx="8390895" cy="1255503"/>
          </a:xfrm>
          <a:prstGeom prst="rect">
            <a:avLst/>
          </a:prstGeom>
        </p:spPr>
        <p:txBody>
          <a:bodyPr lIns="0" tIns="0" rIns="0" bIns="0" rtlCol="0" anchor="t">
            <a:spAutoFit/>
          </a:bodyPr>
          <a:lstStyle/>
          <a:p>
            <a:pPr algn="ctr">
              <a:lnSpc>
                <a:spcPts val="4800"/>
              </a:lnSpc>
            </a:pPr>
            <a:r>
              <a:rPr lang="en-US" sz="4800">
                <a:solidFill>
                  <a:srgbClr val="F8F5F1"/>
                </a:solidFill>
                <a:latin typeface="Sensei"/>
                <a:ea typeface="Sensei"/>
                <a:cs typeface="Sensei"/>
                <a:sym typeface="Sensei"/>
              </a:rPr>
              <a:t>WELKE TALEN ZOUDEN WE TEGENKOMEN?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85880" y="1185880"/>
            <a:ext cx="10287000" cy="7915240"/>
            <a:chOff x="0" y="0"/>
            <a:chExt cx="6350000" cy="4885951"/>
          </a:xfrm>
        </p:grpSpPr>
        <p:sp>
          <p:nvSpPr>
            <p:cNvPr id="3" name="Freeform 3"/>
            <p:cNvSpPr/>
            <p:nvPr/>
          </p:nvSpPr>
          <p:spPr>
            <a:xfrm>
              <a:off x="0" y="82550"/>
              <a:ext cx="6350000" cy="4802131"/>
            </a:xfrm>
            <a:custGeom>
              <a:avLst/>
              <a:gdLst/>
              <a:ahLst/>
              <a:cxnLst/>
              <a:rect l="l" t="t" r="r" b="b"/>
              <a:pathLst>
                <a:path w="6350000" h="4802131">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4802131"/>
                  </a:lnTo>
                  <a:lnTo>
                    <a:pt x="6350000" y="4802131"/>
                  </a:lnTo>
                  <a:lnTo>
                    <a:pt x="6350000" y="0"/>
                  </a:lnTo>
                  <a:cubicBezTo>
                    <a:pt x="6111240" y="0"/>
                    <a:pt x="5981700" y="82550"/>
                    <a:pt x="5877560" y="149860"/>
                  </a:cubicBezTo>
                  <a:close/>
                </a:path>
              </a:pathLst>
            </a:custGeom>
            <a:solidFill>
              <a:srgbClr val="FF8F3E">
                <a:alpha val="80000"/>
              </a:srgbClr>
            </a:solidFill>
          </p:spPr>
          <p:txBody>
            <a:bodyPr/>
            <a:lstStyle/>
            <a:p>
              <a:endParaRPr lang="nl-NL"/>
            </a:p>
          </p:txBody>
        </p:sp>
      </p:grpSp>
      <p:sp>
        <p:nvSpPr>
          <p:cNvPr id="4" name="Freeform 4"/>
          <p:cNvSpPr/>
          <p:nvPr/>
        </p:nvSpPr>
        <p:spPr>
          <a:xfrm>
            <a:off x="-3074871" y="-213449"/>
            <a:ext cx="3545173" cy="3545173"/>
          </a:xfrm>
          <a:custGeom>
            <a:avLst/>
            <a:gdLst/>
            <a:ahLst/>
            <a:cxnLst/>
            <a:rect l="l" t="t" r="r" b="b"/>
            <a:pathLst>
              <a:path w="3545173" h="3545173">
                <a:moveTo>
                  <a:pt x="0" y="0"/>
                </a:moveTo>
                <a:lnTo>
                  <a:pt x="3545174" y="0"/>
                </a:lnTo>
                <a:lnTo>
                  <a:pt x="3545174" y="3545173"/>
                </a:lnTo>
                <a:lnTo>
                  <a:pt x="0" y="3545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5400000">
            <a:off x="-3074871" y="3370913"/>
            <a:ext cx="3545173" cy="3545173"/>
          </a:xfrm>
          <a:custGeom>
            <a:avLst/>
            <a:gdLst/>
            <a:ahLst/>
            <a:cxnLst/>
            <a:rect l="l" t="t" r="r" b="b"/>
            <a:pathLst>
              <a:path w="3545173" h="3545173">
                <a:moveTo>
                  <a:pt x="0" y="0"/>
                </a:moveTo>
                <a:lnTo>
                  <a:pt x="3545174" y="0"/>
                </a:lnTo>
                <a:lnTo>
                  <a:pt x="3545174" y="3545174"/>
                </a:lnTo>
                <a:lnTo>
                  <a:pt x="0" y="35451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flipV="1">
            <a:off x="-3074871" y="6916087"/>
            <a:ext cx="3545173" cy="3545173"/>
          </a:xfrm>
          <a:custGeom>
            <a:avLst/>
            <a:gdLst/>
            <a:ahLst/>
            <a:cxnLst/>
            <a:rect l="l" t="t" r="r" b="b"/>
            <a:pathLst>
              <a:path w="3545173" h="3545173">
                <a:moveTo>
                  <a:pt x="0" y="3545173"/>
                </a:moveTo>
                <a:lnTo>
                  <a:pt x="3545174" y="3545173"/>
                </a:lnTo>
                <a:lnTo>
                  <a:pt x="3545174" y="0"/>
                </a:lnTo>
                <a:lnTo>
                  <a:pt x="0" y="0"/>
                </a:lnTo>
                <a:lnTo>
                  <a:pt x="0" y="354517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flipH="1">
            <a:off x="17822979" y="-213449"/>
            <a:ext cx="3545173" cy="3545173"/>
          </a:xfrm>
          <a:custGeom>
            <a:avLst/>
            <a:gdLst/>
            <a:ahLst/>
            <a:cxnLst/>
            <a:rect l="l" t="t" r="r" b="b"/>
            <a:pathLst>
              <a:path w="3545173" h="3545173">
                <a:moveTo>
                  <a:pt x="3545174" y="0"/>
                </a:moveTo>
                <a:lnTo>
                  <a:pt x="0" y="0"/>
                </a:lnTo>
                <a:lnTo>
                  <a:pt x="0" y="3545173"/>
                </a:lnTo>
                <a:lnTo>
                  <a:pt x="3545174" y="3545173"/>
                </a:lnTo>
                <a:lnTo>
                  <a:pt x="35451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rot="5400000" flipH="1" flipV="1">
            <a:off x="17822979" y="3370913"/>
            <a:ext cx="3545173" cy="3545173"/>
          </a:xfrm>
          <a:custGeom>
            <a:avLst/>
            <a:gdLst/>
            <a:ahLst/>
            <a:cxnLst/>
            <a:rect l="l" t="t" r="r" b="b"/>
            <a:pathLst>
              <a:path w="3545173" h="3545173">
                <a:moveTo>
                  <a:pt x="3545174" y="3545174"/>
                </a:moveTo>
                <a:lnTo>
                  <a:pt x="0" y="3545174"/>
                </a:lnTo>
                <a:lnTo>
                  <a:pt x="0" y="0"/>
                </a:lnTo>
                <a:lnTo>
                  <a:pt x="3545174" y="0"/>
                </a:lnTo>
                <a:lnTo>
                  <a:pt x="3545174" y="354517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Freeform 9"/>
          <p:cNvSpPr/>
          <p:nvPr/>
        </p:nvSpPr>
        <p:spPr>
          <a:xfrm flipH="1" flipV="1">
            <a:off x="17822979" y="6916087"/>
            <a:ext cx="3545173" cy="3545173"/>
          </a:xfrm>
          <a:custGeom>
            <a:avLst/>
            <a:gdLst/>
            <a:ahLst/>
            <a:cxnLst/>
            <a:rect l="l" t="t" r="r" b="b"/>
            <a:pathLst>
              <a:path w="3545173" h="3545173">
                <a:moveTo>
                  <a:pt x="3545174" y="3545173"/>
                </a:moveTo>
                <a:lnTo>
                  <a:pt x="0" y="3545173"/>
                </a:lnTo>
                <a:lnTo>
                  <a:pt x="0" y="0"/>
                </a:lnTo>
                <a:lnTo>
                  <a:pt x="3545174" y="0"/>
                </a:lnTo>
                <a:lnTo>
                  <a:pt x="3545174" y="354517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10" name="Group 10"/>
          <p:cNvGrpSpPr/>
          <p:nvPr/>
        </p:nvGrpSpPr>
        <p:grpSpPr>
          <a:xfrm>
            <a:off x="7779973" y="7209228"/>
            <a:ext cx="3252032" cy="32520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6126" r="-31747"/>
              </a:stretch>
            </a:blipFill>
          </p:spPr>
          <p:txBody>
            <a:bodyPr/>
            <a:lstStyle/>
            <a:p>
              <a:endParaRPr lang="nl-NL"/>
            </a:p>
          </p:txBody>
        </p:sp>
      </p:grpSp>
      <p:sp>
        <p:nvSpPr>
          <p:cNvPr id="12" name="TextBox 12"/>
          <p:cNvSpPr txBox="1"/>
          <p:nvPr/>
        </p:nvSpPr>
        <p:spPr>
          <a:xfrm>
            <a:off x="15352453" y="3040327"/>
            <a:ext cx="2041560" cy="1076902"/>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borden</a:t>
            </a:r>
          </a:p>
        </p:txBody>
      </p:sp>
      <p:sp>
        <p:nvSpPr>
          <p:cNvPr id="13" name="TextBox 13"/>
          <p:cNvSpPr txBox="1"/>
          <p:nvPr/>
        </p:nvSpPr>
        <p:spPr>
          <a:xfrm>
            <a:off x="11963365" y="3829198"/>
            <a:ext cx="2041560" cy="553027"/>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posters</a:t>
            </a:r>
          </a:p>
        </p:txBody>
      </p:sp>
      <p:sp>
        <p:nvSpPr>
          <p:cNvPr id="14" name="TextBox 14"/>
          <p:cNvSpPr txBox="1"/>
          <p:nvPr/>
        </p:nvSpPr>
        <p:spPr>
          <a:xfrm>
            <a:off x="15352453" y="7059852"/>
            <a:ext cx="2041560" cy="553027"/>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 winkels</a:t>
            </a:r>
          </a:p>
        </p:txBody>
      </p:sp>
      <p:grpSp>
        <p:nvGrpSpPr>
          <p:cNvPr id="15" name="Group 15"/>
          <p:cNvGrpSpPr/>
          <p:nvPr/>
        </p:nvGrpSpPr>
        <p:grpSpPr>
          <a:xfrm>
            <a:off x="8953950" y="3540678"/>
            <a:ext cx="2780815" cy="278081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3529" r="-23529"/>
              </a:stretch>
            </a:blipFill>
          </p:spPr>
          <p:txBody>
            <a:bodyPr/>
            <a:lstStyle/>
            <a:p>
              <a:endParaRPr lang="nl-NL"/>
            </a:p>
          </p:txBody>
        </p:sp>
      </p:grpSp>
      <p:grpSp>
        <p:nvGrpSpPr>
          <p:cNvPr id="17" name="Group 17"/>
          <p:cNvGrpSpPr/>
          <p:nvPr/>
        </p:nvGrpSpPr>
        <p:grpSpPr>
          <a:xfrm>
            <a:off x="11785455" y="4346338"/>
            <a:ext cx="3528479" cy="352847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8125" r="-28124"/>
              </a:stretch>
            </a:blipFill>
          </p:spPr>
          <p:txBody>
            <a:bodyPr/>
            <a:lstStyle/>
            <a:p>
              <a:endParaRPr lang="nl-NL"/>
            </a:p>
          </p:txBody>
        </p:sp>
      </p:grpSp>
      <p:grpSp>
        <p:nvGrpSpPr>
          <p:cNvPr id="19" name="Group 19"/>
          <p:cNvGrpSpPr/>
          <p:nvPr/>
        </p:nvGrpSpPr>
        <p:grpSpPr>
          <a:xfrm>
            <a:off x="14982825" y="3540678"/>
            <a:ext cx="2780815" cy="278081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046" r="-25046"/>
              </a:stretch>
            </a:blipFill>
          </p:spPr>
          <p:txBody>
            <a:bodyPr/>
            <a:lstStyle/>
            <a:p>
              <a:endParaRPr lang="nl-NL"/>
            </a:p>
          </p:txBody>
        </p:sp>
      </p:grpSp>
      <p:grpSp>
        <p:nvGrpSpPr>
          <p:cNvPr id="21" name="Group 21"/>
          <p:cNvGrpSpPr/>
          <p:nvPr/>
        </p:nvGrpSpPr>
        <p:grpSpPr>
          <a:xfrm>
            <a:off x="12838355" y="7298266"/>
            <a:ext cx="3534878" cy="353487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5046" r="-25046"/>
              </a:stretch>
            </a:blipFill>
          </p:spPr>
          <p:txBody>
            <a:bodyPr/>
            <a:lstStyle/>
            <a:p>
              <a:endParaRPr lang="nl-NL"/>
            </a:p>
          </p:txBody>
        </p:sp>
      </p:grpSp>
      <p:grpSp>
        <p:nvGrpSpPr>
          <p:cNvPr id="23" name="Group 23"/>
          <p:cNvGrpSpPr/>
          <p:nvPr/>
        </p:nvGrpSpPr>
        <p:grpSpPr>
          <a:xfrm>
            <a:off x="8544916" y="-157565"/>
            <a:ext cx="3528479" cy="35284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25046" r="-25046"/>
              </a:stretch>
            </a:blipFill>
          </p:spPr>
          <p:txBody>
            <a:bodyPr/>
            <a:lstStyle/>
            <a:p>
              <a:endParaRPr lang="nl-NL"/>
            </a:p>
          </p:txBody>
        </p:sp>
      </p:grpSp>
      <p:grpSp>
        <p:nvGrpSpPr>
          <p:cNvPr id="25" name="Group 25"/>
          <p:cNvGrpSpPr/>
          <p:nvPr/>
        </p:nvGrpSpPr>
        <p:grpSpPr>
          <a:xfrm>
            <a:off x="12702045" y="-157565"/>
            <a:ext cx="3528479" cy="352847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25046" r="-25046"/>
              </a:stretch>
            </a:blipFill>
          </p:spPr>
          <p:txBody>
            <a:bodyPr/>
            <a:lstStyle/>
            <a:p>
              <a:endParaRPr lang="nl-NL"/>
            </a:p>
          </p:txBody>
        </p:sp>
      </p:grpSp>
      <p:sp>
        <p:nvSpPr>
          <p:cNvPr id="27" name="TextBox 27"/>
          <p:cNvSpPr txBox="1"/>
          <p:nvPr/>
        </p:nvSpPr>
        <p:spPr>
          <a:xfrm>
            <a:off x="7915240" y="6083080"/>
            <a:ext cx="2393915" cy="553027"/>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reclame</a:t>
            </a:r>
          </a:p>
        </p:txBody>
      </p:sp>
      <p:sp>
        <p:nvSpPr>
          <p:cNvPr id="28" name="TextBox 28"/>
          <p:cNvSpPr txBox="1"/>
          <p:nvPr/>
        </p:nvSpPr>
        <p:spPr>
          <a:xfrm>
            <a:off x="1233300" y="941621"/>
            <a:ext cx="6119965" cy="2599057"/>
          </a:xfrm>
          <a:prstGeom prst="rect">
            <a:avLst/>
          </a:prstGeom>
        </p:spPr>
        <p:txBody>
          <a:bodyPr lIns="0" tIns="0" rIns="0" bIns="0" rtlCol="0" anchor="t">
            <a:spAutoFit/>
          </a:bodyPr>
          <a:lstStyle/>
          <a:p>
            <a:pPr algn="l">
              <a:lnSpc>
                <a:spcPts val="6700"/>
              </a:lnSpc>
            </a:pPr>
            <a:r>
              <a:rPr lang="en-US" sz="6700">
                <a:solidFill>
                  <a:srgbClr val="F8F5F1"/>
                </a:solidFill>
                <a:latin typeface="Sensei"/>
                <a:ea typeface="Sensei"/>
                <a:cs typeface="Sensei"/>
                <a:sym typeface="Sensei"/>
              </a:rPr>
              <a:t>WAAR KOM JE TAAL TEGEN IN JE OMGEVING?</a:t>
            </a:r>
          </a:p>
        </p:txBody>
      </p:sp>
      <p:sp>
        <p:nvSpPr>
          <p:cNvPr id="29" name="TextBox 29"/>
          <p:cNvSpPr txBox="1"/>
          <p:nvPr/>
        </p:nvSpPr>
        <p:spPr>
          <a:xfrm>
            <a:off x="9372057" y="6745238"/>
            <a:ext cx="2393915" cy="553027"/>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restaurants</a:t>
            </a:r>
          </a:p>
        </p:txBody>
      </p:sp>
      <p:sp>
        <p:nvSpPr>
          <p:cNvPr id="30" name="TextBox 30"/>
          <p:cNvSpPr txBox="1"/>
          <p:nvPr/>
        </p:nvSpPr>
        <p:spPr>
          <a:xfrm>
            <a:off x="15781420" y="903521"/>
            <a:ext cx="2041560" cy="553027"/>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muur</a:t>
            </a:r>
          </a:p>
        </p:txBody>
      </p:sp>
      <p:sp>
        <p:nvSpPr>
          <p:cNvPr id="31" name="TextBox 31"/>
          <p:cNvSpPr txBox="1"/>
          <p:nvPr/>
        </p:nvSpPr>
        <p:spPr>
          <a:xfrm>
            <a:off x="7524136" y="3040327"/>
            <a:ext cx="2041560" cy="553027"/>
          </a:xfrm>
          <a:prstGeom prst="rect">
            <a:avLst/>
          </a:prstGeom>
        </p:spPr>
        <p:txBody>
          <a:bodyPr lIns="0" tIns="0" rIns="0" bIns="0" rtlCol="0" anchor="t">
            <a:spAutoFit/>
          </a:bodyPr>
          <a:lstStyle/>
          <a:p>
            <a:pPr algn="ctr">
              <a:lnSpc>
                <a:spcPts val="4147"/>
              </a:lnSpc>
            </a:pPr>
            <a:r>
              <a:rPr lang="en-US" sz="4147">
                <a:solidFill>
                  <a:srgbClr val="F68B28"/>
                </a:solidFill>
                <a:latin typeface="KG Primary Penmanship"/>
                <a:ea typeface="KG Primary Penmanship"/>
                <a:cs typeface="KG Primary Penmanship"/>
                <a:sym typeface="KG Primary Penmanship"/>
              </a:rPr>
              <a:t>graffiti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4263</Words>
  <Application>Microsoft Office PowerPoint</Application>
  <PresentationFormat>Aangepast</PresentationFormat>
  <Paragraphs>371</Paragraphs>
  <Slides>21</Slides>
  <Notes>21</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21</vt:i4>
      </vt:variant>
    </vt:vector>
  </HeadingPairs>
  <TitlesOfParts>
    <vt:vector size="33" baseType="lpstr">
      <vt:lpstr>Sensei</vt:lpstr>
      <vt:lpstr>Adobe Clean DC</vt:lpstr>
      <vt:lpstr>Raleway Bold</vt:lpstr>
      <vt:lpstr>Open Sans</vt:lpstr>
      <vt:lpstr>Aptos</vt:lpstr>
      <vt:lpstr>KG Primary Penmanship</vt:lpstr>
      <vt:lpstr>Arial</vt:lpstr>
      <vt:lpstr>Wingdings</vt:lpstr>
      <vt:lpstr>Raleway</vt:lpstr>
      <vt:lpstr>Canva Sans Medium</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#ASV2024 Presentatie leraren Taal Detectives V2</dc:title>
  <dc:creator>Sandra de Vries</dc:creator>
  <cp:lastModifiedBy>Sandra</cp:lastModifiedBy>
  <cp:revision>3</cp:revision>
  <dcterms:created xsi:type="dcterms:W3CDTF">2006-08-16T00:00:00Z</dcterms:created>
  <dcterms:modified xsi:type="dcterms:W3CDTF">2024-11-07T09:23:04Z</dcterms:modified>
  <dc:identifier>DAGShIuMzHs</dc:identifier>
</cp:coreProperties>
</file>